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2"/>
  </p:notesMasterIdLst>
  <p:handoutMasterIdLst>
    <p:handoutMasterId r:id="rId53"/>
  </p:handoutMasterIdLst>
  <p:sldIdLst>
    <p:sldId id="880" r:id="rId2"/>
    <p:sldId id="926" r:id="rId3"/>
    <p:sldId id="924" r:id="rId4"/>
    <p:sldId id="927" r:id="rId5"/>
    <p:sldId id="928" r:id="rId6"/>
    <p:sldId id="951" r:id="rId7"/>
    <p:sldId id="930" r:id="rId8"/>
    <p:sldId id="962" r:id="rId9"/>
    <p:sldId id="931" r:id="rId10"/>
    <p:sldId id="932" r:id="rId11"/>
    <p:sldId id="972" r:id="rId12"/>
    <p:sldId id="258" r:id="rId13"/>
    <p:sldId id="260" r:id="rId14"/>
    <p:sldId id="261" r:id="rId15"/>
    <p:sldId id="958" r:id="rId16"/>
    <p:sldId id="959" r:id="rId17"/>
    <p:sldId id="957" r:id="rId18"/>
    <p:sldId id="257" r:id="rId19"/>
    <p:sldId id="262" r:id="rId20"/>
    <p:sldId id="266" r:id="rId21"/>
    <p:sldId id="933" r:id="rId22"/>
    <p:sldId id="934" r:id="rId23"/>
    <p:sldId id="936" r:id="rId24"/>
    <p:sldId id="963" r:id="rId25"/>
    <p:sldId id="939" r:id="rId26"/>
    <p:sldId id="964" r:id="rId27"/>
    <p:sldId id="935" r:id="rId28"/>
    <p:sldId id="966" r:id="rId29"/>
    <p:sldId id="940" r:id="rId30"/>
    <p:sldId id="941" r:id="rId31"/>
    <p:sldId id="942" r:id="rId32"/>
    <p:sldId id="971" r:id="rId33"/>
    <p:sldId id="943" r:id="rId34"/>
    <p:sldId id="944" r:id="rId35"/>
    <p:sldId id="945" r:id="rId36"/>
    <p:sldId id="946" r:id="rId37"/>
    <p:sldId id="960" r:id="rId38"/>
    <p:sldId id="947" r:id="rId39"/>
    <p:sldId id="948" r:id="rId40"/>
    <p:sldId id="961" r:id="rId41"/>
    <p:sldId id="949" r:id="rId42"/>
    <p:sldId id="952" r:id="rId43"/>
    <p:sldId id="953" r:id="rId44"/>
    <p:sldId id="954" r:id="rId45"/>
    <p:sldId id="967" r:id="rId46"/>
    <p:sldId id="968" r:id="rId47"/>
    <p:sldId id="965" r:id="rId48"/>
    <p:sldId id="969" r:id="rId49"/>
    <p:sldId id="970" r:id="rId50"/>
    <p:sldId id="925" r:id="rId51"/>
  </p:sldIdLst>
  <p:sldSz cx="12192000" cy="6858000"/>
  <p:notesSz cx="6858000" cy="9144000"/>
  <p:defaultTextStyle>
    <a:defPPr>
      <a:defRPr lang="en-US"/>
    </a:defPPr>
    <a:lvl1pPr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anose="020B0604020202020204" pitchFamily="34" charset="0"/>
        <a:ea typeface="+mn-ea"/>
        <a:cs typeface="+mn-cs"/>
      </a:defRPr>
    </a:lvl5pPr>
    <a:lvl6pPr marL="2286000" algn="l" defTabSz="914400" rtl="0" eaLnBrk="1" latinLnBrk="0" hangingPunct="1">
      <a:defRPr sz="2000" b="1" kern="1200">
        <a:solidFill>
          <a:srgbClr val="000000"/>
        </a:solidFill>
        <a:latin typeface="Arial" panose="020B0604020202020204" pitchFamily="34" charset="0"/>
        <a:ea typeface="+mn-ea"/>
        <a:cs typeface="+mn-cs"/>
      </a:defRPr>
    </a:lvl6pPr>
    <a:lvl7pPr marL="2743200" algn="l" defTabSz="914400" rtl="0" eaLnBrk="1" latinLnBrk="0" hangingPunct="1">
      <a:defRPr sz="2000" b="1" kern="1200">
        <a:solidFill>
          <a:srgbClr val="000000"/>
        </a:solidFill>
        <a:latin typeface="Arial" panose="020B0604020202020204" pitchFamily="34" charset="0"/>
        <a:ea typeface="+mn-ea"/>
        <a:cs typeface="+mn-cs"/>
      </a:defRPr>
    </a:lvl7pPr>
    <a:lvl8pPr marL="3200400" algn="l" defTabSz="914400" rtl="0" eaLnBrk="1" latinLnBrk="0" hangingPunct="1">
      <a:defRPr sz="2000" b="1" kern="1200">
        <a:solidFill>
          <a:srgbClr val="000000"/>
        </a:solidFill>
        <a:latin typeface="Arial" panose="020B0604020202020204" pitchFamily="34" charset="0"/>
        <a:ea typeface="+mn-ea"/>
        <a:cs typeface="+mn-cs"/>
      </a:defRPr>
    </a:lvl8pPr>
    <a:lvl9pPr marL="3657600" algn="l" defTabSz="914400" rtl="0" eaLnBrk="1" latinLnBrk="0" hangingPunct="1">
      <a:defRPr sz="20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0000FF"/>
    <a:srgbClr val="DDDDDD"/>
    <a:srgbClr val="00FFFF"/>
    <a:srgbClr val="00FF00"/>
    <a:srgbClr val="33CC33"/>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4270" autoAdjust="0"/>
  </p:normalViewPr>
  <p:slideViewPr>
    <p:cSldViewPr>
      <p:cViewPr varScale="1">
        <p:scale>
          <a:sx n="89" d="100"/>
          <a:sy n="89" d="100"/>
        </p:scale>
        <p:origin x="1146" y="114"/>
      </p:cViewPr>
      <p:guideLst>
        <p:guide orient="horz" pos="2160"/>
        <p:guide pos="3840"/>
      </p:guideLst>
    </p:cSldViewPr>
  </p:slideViewPr>
  <p:outlineViewPr>
    <p:cViewPr>
      <p:scale>
        <a:sx n="75" d="100"/>
        <a:sy n="75" d="100"/>
      </p:scale>
      <p:origin x="0" y="-8658"/>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52" d="100"/>
          <a:sy n="52" d="100"/>
        </p:scale>
        <p:origin x="-190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1026">
            <a:extLst>
              <a:ext uri="{FF2B5EF4-FFF2-40B4-BE49-F238E27FC236}">
                <a16:creationId xmlns:a16="http://schemas.microsoft.com/office/drawing/2014/main" id="{1FFE8E31-40E0-4FBD-A34B-DF76840E119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67" tIns="45734" rIns="91467" bIns="45734" numCol="1" anchor="t" anchorCtr="0" compatLnSpc="1">
            <a:prstTxWarp prst="textNoShape">
              <a:avLst/>
            </a:prstTxWarp>
          </a:bodyPr>
          <a:lstStyle>
            <a:lvl1pPr>
              <a:defRPr sz="1200" b="0">
                <a:solidFill>
                  <a:schemeClr val="tx1"/>
                </a:solidFill>
                <a:latin typeface="Arial Narrow" pitchFamily="34" charset="0"/>
              </a:defRPr>
            </a:lvl1pPr>
          </a:lstStyle>
          <a:p>
            <a:pPr>
              <a:defRPr/>
            </a:pPr>
            <a:endParaRPr lang="it-IT"/>
          </a:p>
        </p:txBody>
      </p:sp>
      <p:sp>
        <p:nvSpPr>
          <p:cNvPr id="90115" name="Rectangle 1027">
            <a:extLst>
              <a:ext uri="{FF2B5EF4-FFF2-40B4-BE49-F238E27FC236}">
                <a16:creationId xmlns:a16="http://schemas.microsoft.com/office/drawing/2014/main" id="{1DCFF05F-D03D-4468-8934-AF9D037FA3B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67" tIns="45734" rIns="91467" bIns="45734" numCol="1" anchor="t" anchorCtr="0" compatLnSpc="1">
            <a:prstTxWarp prst="textNoShape">
              <a:avLst/>
            </a:prstTxWarp>
          </a:bodyPr>
          <a:lstStyle>
            <a:lvl1pPr algn="r">
              <a:defRPr sz="1200" b="0">
                <a:solidFill>
                  <a:schemeClr val="tx1"/>
                </a:solidFill>
                <a:latin typeface="Arial Narrow" pitchFamily="34" charset="0"/>
              </a:defRPr>
            </a:lvl1pPr>
          </a:lstStyle>
          <a:p>
            <a:pPr>
              <a:defRPr/>
            </a:pPr>
            <a:endParaRPr lang="it-IT"/>
          </a:p>
        </p:txBody>
      </p:sp>
      <p:sp>
        <p:nvSpPr>
          <p:cNvPr id="90116" name="Rectangle 1028">
            <a:extLst>
              <a:ext uri="{FF2B5EF4-FFF2-40B4-BE49-F238E27FC236}">
                <a16:creationId xmlns:a16="http://schemas.microsoft.com/office/drawing/2014/main" id="{8075678D-58D2-4D6E-A748-0C6952419F9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67" tIns="45734" rIns="91467" bIns="45734" numCol="1" anchor="b" anchorCtr="0" compatLnSpc="1">
            <a:prstTxWarp prst="textNoShape">
              <a:avLst/>
            </a:prstTxWarp>
          </a:bodyPr>
          <a:lstStyle>
            <a:lvl1pPr>
              <a:defRPr sz="1200" b="0">
                <a:solidFill>
                  <a:schemeClr val="tx1"/>
                </a:solidFill>
                <a:latin typeface="Arial Narrow" pitchFamily="34" charset="0"/>
              </a:defRPr>
            </a:lvl1pPr>
          </a:lstStyle>
          <a:p>
            <a:pPr>
              <a:defRPr/>
            </a:pPr>
            <a:endParaRPr lang="it-IT"/>
          </a:p>
        </p:txBody>
      </p:sp>
      <p:sp>
        <p:nvSpPr>
          <p:cNvPr id="90117" name="Rectangle 1029">
            <a:extLst>
              <a:ext uri="{FF2B5EF4-FFF2-40B4-BE49-F238E27FC236}">
                <a16:creationId xmlns:a16="http://schemas.microsoft.com/office/drawing/2014/main" id="{F587EF85-ED93-40E7-999E-30385BCE69D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67" tIns="45734" rIns="91467" bIns="45734" numCol="1" anchor="b" anchorCtr="0" compatLnSpc="1">
            <a:prstTxWarp prst="textNoShape">
              <a:avLst/>
            </a:prstTxWarp>
          </a:bodyPr>
          <a:lstStyle>
            <a:lvl1pPr algn="r">
              <a:defRPr sz="1200" b="0">
                <a:solidFill>
                  <a:schemeClr val="tx1"/>
                </a:solidFill>
                <a:latin typeface="Arial Narrow" panose="020B0606020202030204" pitchFamily="34" charset="0"/>
              </a:defRPr>
            </a:lvl1pPr>
          </a:lstStyle>
          <a:p>
            <a:pPr>
              <a:defRPr/>
            </a:pPr>
            <a:fld id="{773579DB-AD69-4EFA-BF2B-C74352621DE9}"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6CDF60CE-DB0B-4E04-AF6A-7CF3169AB235}"/>
              </a:ext>
            </a:extLst>
          </p:cNvPr>
          <p:cNvSpPr>
            <a:spLocks noGrp="1" noChangeArrowheads="1"/>
          </p:cNvSpPr>
          <p:nvPr>
            <p:ph type="hdr" sz="quarter"/>
          </p:nvPr>
        </p:nvSpPr>
        <p:spPr bwMode="auto">
          <a:xfrm>
            <a:off x="0" y="0"/>
            <a:ext cx="2973388" cy="4286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Arial Narrow" pitchFamily="34" charset="0"/>
              </a:defRPr>
            </a:lvl1pPr>
          </a:lstStyle>
          <a:p>
            <a:pPr>
              <a:defRPr/>
            </a:pPr>
            <a:endParaRPr lang="en-US"/>
          </a:p>
        </p:txBody>
      </p:sp>
      <p:sp>
        <p:nvSpPr>
          <p:cNvPr id="135171" name="Rectangle 3">
            <a:extLst>
              <a:ext uri="{FF2B5EF4-FFF2-40B4-BE49-F238E27FC236}">
                <a16:creationId xmlns:a16="http://schemas.microsoft.com/office/drawing/2014/main" id="{E2BA5CD0-5F3D-417C-9AF1-33D007205B4E}"/>
              </a:ext>
            </a:extLst>
          </p:cNvPr>
          <p:cNvSpPr>
            <a:spLocks noGrp="1" noChangeArrowheads="1"/>
          </p:cNvSpPr>
          <p:nvPr>
            <p:ph type="dt" idx="1"/>
          </p:nvPr>
        </p:nvSpPr>
        <p:spPr bwMode="auto">
          <a:xfrm>
            <a:off x="3887788" y="0"/>
            <a:ext cx="2973387" cy="4286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Arial Narrow" pitchFamily="34" charset="0"/>
              </a:defRPr>
            </a:lvl1pPr>
          </a:lstStyle>
          <a:p>
            <a:pPr>
              <a:defRPr/>
            </a:pPr>
            <a:endParaRPr lang="en-US"/>
          </a:p>
        </p:txBody>
      </p:sp>
      <p:sp>
        <p:nvSpPr>
          <p:cNvPr id="5124" name="Rectangle 4">
            <a:extLst>
              <a:ext uri="{FF2B5EF4-FFF2-40B4-BE49-F238E27FC236}">
                <a16:creationId xmlns:a16="http://schemas.microsoft.com/office/drawing/2014/main" id="{24A01FDC-C31E-41F6-8FAF-CFC9138946DA}"/>
              </a:ext>
            </a:extLst>
          </p:cNvPr>
          <p:cNvSpPr>
            <a:spLocks noChangeArrowheads="1" noTextEdit="1"/>
          </p:cNvSpPr>
          <p:nvPr>
            <p:ph type="sldImg" idx="2"/>
          </p:nvPr>
        </p:nvSpPr>
        <p:spPr bwMode="auto">
          <a:xfrm>
            <a:off x="382588" y="714375"/>
            <a:ext cx="6097587" cy="3430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3" name="Rectangle 5">
            <a:extLst>
              <a:ext uri="{FF2B5EF4-FFF2-40B4-BE49-F238E27FC236}">
                <a16:creationId xmlns:a16="http://schemas.microsoft.com/office/drawing/2014/main" id="{2B909FE1-C08D-44E7-9A9B-482F862FC990}"/>
              </a:ext>
            </a:extLst>
          </p:cNvPr>
          <p:cNvSpPr>
            <a:spLocks noGrp="1" noChangeArrowheads="1"/>
          </p:cNvSpPr>
          <p:nvPr>
            <p:ph type="body" sz="quarter" idx="3"/>
          </p:nvPr>
        </p:nvSpPr>
        <p:spPr bwMode="auto">
          <a:xfrm>
            <a:off x="914400" y="4359275"/>
            <a:ext cx="5032375" cy="40735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135174" name="Rectangle 6">
            <a:extLst>
              <a:ext uri="{FF2B5EF4-FFF2-40B4-BE49-F238E27FC236}">
                <a16:creationId xmlns:a16="http://schemas.microsoft.com/office/drawing/2014/main" id="{2A8C5F24-71DD-4CE4-8707-89FA1A66A922}"/>
              </a:ext>
            </a:extLst>
          </p:cNvPr>
          <p:cNvSpPr>
            <a:spLocks noGrp="1" noChangeArrowheads="1"/>
          </p:cNvSpPr>
          <p:nvPr>
            <p:ph type="ftr" sz="quarter" idx="4"/>
          </p:nvPr>
        </p:nvSpPr>
        <p:spPr bwMode="auto">
          <a:xfrm>
            <a:off x="0" y="8718550"/>
            <a:ext cx="2973388" cy="42862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Arial Narrow" pitchFamily="34" charset="0"/>
              </a:defRPr>
            </a:lvl1pPr>
          </a:lstStyle>
          <a:p>
            <a:pPr>
              <a:defRPr/>
            </a:pPr>
            <a:endParaRPr lang="en-US"/>
          </a:p>
        </p:txBody>
      </p:sp>
      <p:sp>
        <p:nvSpPr>
          <p:cNvPr id="135175" name="Rectangle 7">
            <a:extLst>
              <a:ext uri="{FF2B5EF4-FFF2-40B4-BE49-F238E27FC236}">
                <a16:creationId xmlns:a16="http://schemas.microsoft.com/office/drawing/2014/main" id="{19C70C5E-9E47-4168-85C6-96CCF555599D}"/>
              </a:ext>
            </a:extLst>
          </p:cNvPr>
          <p:cNvSpPr>
            <a:spLocks noGrp="1" noChangeArrowheads="1"/>
          </p:cNvSpPr>
          <p:nvPr>
            <p:ph type="sldNum" sz="quarter" idx="5"/>
          </p:nvPr>
        </p:nvSpPr>
        <p:spPr bwMode="auto">
          <a:xfrm>
            <a:off x="3887788" y="8718550"/>
            <a:ext cx="2973387" cy="42862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pPr>
              <a:defRPr/>
            </a:pPr>
            <a:fld id="{95C20E24-9D8C-4B5E-8F41-A3859B09426C}" type="slidenum">
              <a:rPr lang="en-US" altLang="it-IT"/>
              <a:pPr>
                <a:defRPr/>
              </a:pPr>
              <a:t>‹#›</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47A3146-89E7-4017-978F-BDC83D4DC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D7C6AF24-DFA6-40CE-9AFF-D0653BD39CF8}" type="slidenum">
              <a:rPr lang="en-US" altLang="it-IT" sz="1200" smtClean="0">
                <a:latin typeface="Arial Narrow" panose="020B0606020202030204" pitchFamily="34" charset="0"/>
              </a:rPr>
              <a:pPr/>
              <a:t>1</a:t>
            </a:fld>
            <a:endParaRPr lang="en-US" altLang="it-IT" sz="1200">
              <a:latin typeface="Arial Narrow" panose="020B0606020202030204" pitchFamily="34" charset="0"/>
            </a:endParaRPr>
          </a:p>
        </p:txBody>
      </p:sp>
      <p:sp>
        <p:nvSpPr>
          <p:cNvPr id="8195" name="Rectangle 2">
            <a:extLst>
              <a:ext uri="{FF2B5EF4-FFF2-40B4-BE49-F238E27FC236}">
                <a16:creationId xmlns:a16="http://schemas.microsoft.com/office/drawing/2014/main" id="{32E0F89C-B991-460E-875B-F3962D764E6F}"/>
              </a:ext>
            </a:extLst>
          </p:cNvPr>
          <p:cNvSpPr>
            <a:spLocks noChangeArrowheads="1" noTextEdit="1"/>
          </p:cNvSpPr>
          <p:nvPr>
            <p:ph type="sldImg"/>
          </p:nvPr>
        </p:nvSpPr>
        <p:spPr>
          <a:ln/>
        </p:spPr>
      </p:sp>
      <p:sp>
        <p:nvSpPr>
          <p:cNvPr id="8196" name="Rectangle 3">
            <a:extLst>
              <a:ext uri="{FF2B5EF4-FFF2-40B4-BE49-F238E27FC236}">
                <a16:creationId xmlns:a16="http://schemas.microsoft.com/office/drawing/2014/main" id="{151C90A0-0262-4168-897C-5FD77F8EC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0C9B1569-9E32-4725-8806-DCDAFB99FDE1}"/>
              </a:ext>
            </a:extLst>
          </p:cNvPr>
          <p:cNvSpPr>
            <a:spLocks noGrp="1" noRot="1" noChangeAspect="1" noChangeArrowheads="1" noTextEdit="1"/>
          </p:cNvSpPr>
          <p:nvPr>
            <p:ph type="sldImg"/>
          </p:nvPr>
        </p:nvSpPr>
        <p:spPr>
          <a:ln/>
        </p:spPr>
      </p:sp>
      <p:sp>
        <p:nvSpPr>
          <p:cNvPr id="26627" name="Segnaposto note 2">
            <a:extLst>
              <a:ext uri="{FF2B5EF4-FFF2-40B4-BE49-F238E27FC236}">
                <a16:creationId xmlns:a16="http://schemas.microsoft.com/office/drawing/2014/main" id="{EFACE3A9-032B-4E27-9546-E74FDA9F44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26628" name="Segnaposto numero diapositiva 3">
            <a:extLst>
              <a:ext uri="{FF2B5EF4-FFF2-40B4-BE49-F238E27FC236}">
                <a16:creationId xmlns:a16="http://schemas.microsoft.com/office/drawing/2014/main" id="{EDB220F3-7286-43B9-93DD-A57541C731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8CF532CA-6919-494E-9218-8E29C889D703}" type="slidenum">
              <a:rPr lang="en-US" altLang="it-IT" sz="1200" smtClean="0">
                <a:latin typeface="Arial Narrow" panose="020B0606020202030204" pitchFamily="34" charset="0"/>
              </a:rPr>
              <a:pPr/>
              <a:t>10</a:t>
            </a:fld>
            <a:endParaRPr lang="en-US" altLang="it-IT" sz="1200">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440109E2-AE18-4313-A2A4-C4990F287D7D}"/>
              </a:ext>
            </a:extLst>
          </p:cNvPr>
          <p:cNvSpPr>
            <a:spLocks noGrp="1" noRot="1" noChangeAspect="1" noChangeArrowheads="1" noTextEdit="1"/>
          </p:cNvSpPr>
          <p:nvPr>
            <p:ph type="sldImg"/>
          </p:nvPr>
        </p:nvSpPr>
        <p:spPr>
          <a:ln/>
        </p:spPr>
      </p:sp>
      <p:sp>
        <p:nvSpPr>
          <p:cNvPr id="14339" name="Segnaposto note 2">
            <a:extLst>
              <a:ext uri="{FF2B5EF4-FFF2-40B4-BE49-F238E27FC236}">
                <a16:creationId xmlns:a16="http://schemas.microsoft.com/office/drawing/2014/main" id="{228E54D7-AA06-4872-8D4A-55EB204DCA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14340" name="Segnaposto numero diapositiva 3">
            <a:extLst>
              <a:ext uri="{FF2B5EF4-FFF2-40B4-BE49-F238E27FC236}">
                <a16:creationId xmlns:a16="http://schemas.microsoft.com/office/drawing/2014/main" id="{2AE40886-75FB-4F17-BCF0-00EF9869A8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AEC2A25F-EE51-420E-B117-80C209DC4131}" type="slidenum">
              <a:rPr lang="en-US" altLang="it-IT" sz="1200" smtClean="0">
                <a:latin typeface="Arial Narrow" panose="020B0606020202030204" pitchFamily="34" charset="0"/>
              </a:rPr>
              <a:pPr/>
              <a:t>11</a:t>
            </a:fld>
            <a:endParaRPr lang="en-US" altLang="it-IT" sz="1200">
              <a:latin typeface="Arial Narrow" panose="020B0606020202030204" pitchFamily="34" charset="0"/>
            </a:endParaRPr>
          </a:p>
        </p:txBody>
      </p:sp>
    </p:spTree>
    <p:extLst>
      <p:ext uri="{BB962C8B-B14F-4D97-AF65-F5344CB8AC3E}">
        <p14:creationId xmlns:p14="http://schemas.microsoft.com/office/powerpoint/2010/main" val="177361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021974D4-5F31-4B3A-B8E9-EFFA7064440B}"/>
              </a:ext>
            </a:extLst>
          </p:cNvPr>
          <p:cNvSpPr>
            <a:spLocks noGrp="1" noRot="1" noChangeAspect="1" noChangeArrowheads="1" noTextEdit="1"/>
          </p:cNvSpPr>
          <p:nvPr>
            <p:ph type="sldImg"/>
          </p:nvPr>
        </p:nvSpPr>
        <p:spPr>
          <a:ln/>
        </p:spPr>
      </p:sp>
      <p:sp>
        <p:nvSpPr>
          <p:cNvPr id="39939" name="Segnaposto note 2">
            <a:extLst>
              <a:ext uri="{FF2B5EF4-FFF2-40B4-BE49-F238E27FC236}">
                <a16:creationId xmlns:a16="http://schemas.microsoft.com/office/drawing/2014/main" id="{149FA7F0-04D6-46DC-BF5B-D8D396CEEB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Times" panose="02020603050405020304" pitchFamily="18" charset="0"/>
              </a:rPr>
              <a:t>This presentation will describe the variation found in production of milk components, factors that contribute to this variation, and strategies to improve component production.</a:t>
            </a:r>
            <a:endParaRPr lang="it-IT" altLang="it-IT">
              <a:latin typeface="Times" panose="02020603050405020304" pitchFamily="18" charset="0"/>
            </a:endParaRPr>
          </a:p>
        </p:txBody>
      </p:sp>
      <p:sp>
        <p:nvSpPr>
          <p:cNvPr id="39940" name="Segnaposto numero diapositiva 3">
            <a:extLst>
              <a:ext uri="{FF2B5EF4-FFF2-40B4-BE49-F238E27FC236}">
                <a16:creationId xmlns:a16="http://schemas.microsoft.com/office/drawing/2014/main" id="{A3D1FD5B-945B-4DD3-A037-BD922AB499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C09CE21B-7ABD-44C2-957D-0D992447766F}" type="slidenum">
              <a:rPr lang="en-US" altLang="it-IT" sz="1200" smtClean="0">
                <a:latin typeface="Arial Narrow" panose="020B0606020202030204" pitchFamily="34" charset="0"/>
              </a:rPr>
              <a:pPr/>
              <a:t>21</a:t>
            </a:fld>
            <a:endParaRPr lang="en-US" altLang="it-IT" sz="1200">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6D1597F8-3DBC-4D39-AA58-BCAAF455E6EC}"/>
              </a:ext>
            </a:extLst>
          </p:cNvPr>
          <p:cNvSpPr>
            <a:spLocks noGrp="1" noRot="1" noChangeAspect="1" noChangeArrowheads="1" noTextEdit="1"/>
          </p:cNvSpPr>
          <p:nvPr>
            <p:ph type="sldImg"/>
          </p:nvPr>
        </p:nvSpPr>
        <p:spPr>
          <a:ln/>
        </p:spPr>
      </p:sp>
      <p:sp>
        <p:nvSpPr>
          <p:cNvPr id="41987" name="Segnaposto note 2">
            <a:extLst>
              <a:ext uri="{FF2B5EF4-FFF2-40B4-BE49-F238E27FC236}">
                <a16:creationId xmlns:a16="http://schemas.microsoft.com/office/drawing/2014/main" id="{761403F5-5AF9-405C-AB0C-CD1E5F3D31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41988" name="Segnaposto numero diapositiva 3">
            <a:extLst>
              <a:ext uri="{FF2B5EF4-FFF2-40B4-BE49-F238E27FC236}">
                <a16:creationId xmlns:a16="http://schemas.microsoft.com/office/drawing/2014/main" id="{5D82CFBB-ABCB-4A5A-9268-56E599447E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49F10CA0-6E7D-463A-B734-7FD17C3CCB93}" type="slidenum">
              <a:rPr lang="en-US" altLang="it-IT" sz="1200" smtClean="0">
                <a:latin typeface="Arial Narrow" panose="020B0606020202030204" pitchFamily="34" charset="0"/>
              </a:rPr>
              <a:pPr/>
              <a:t>22</a:t>
            </a:fld>
            <a:endParaRPr lang="en-US" altLang="it-IT" sz="1200">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A4FF2523-0552-40B6-B08D-5FD605A70490}"/>
              </a:ext>
            </a:extLst>
          </p:cNvPr>
          <p:cNvSpPr>
            <a:spLocks noGrp="1" noRot="1" noChangeAspect="1" noChangeArrowheads="1" noTextEdit="1"/>
          </p:cNvSpPr>
          <p:nvPr>
            <p:ph type="sldImg"/>
          </p:nvPr>
        </p:nvSpPr>
        <p:spPr>
          <a:ln/>
        </p:spPr>
      </p:sp>
      <p:sp>
        <p:nvSpPr>
          <p:cNvPr id="44035" name="Segnaposto note 2">
            <a:extLst>
              <a:ext uri="{FF2B5EF4-FFF2-40B4-BE49-F238E27FC236}">
                <a16:creationId xmlns:a16="http://schemas.microsoft.com/office/drawing/2014/main" id="{A8CADE93-F59B-4DF2-8963-252A51A126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44036" name="Segnaposto numero diapositiva 3">
            <a:extLst>
              <a:ext uri="{FF2B5EF4-FFF2-40B4-BE49-F238E27FC236}">
                <a16:creationId xmlns:a16="http://schemas.microsoft.com/office/drawing/2014/main" id="{51213063-EEBD-4778-AB5F-F5FB5AFDF0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1EBC9AD8-7144-4BEA-B76B-DF7A6BD4D943}" type="slidenum">
              <a:rPr lang="en-US" altLang="it-IT" sz="1200" smtClean="0">
                <a:latin typeface="Arial Narrow" panose="020B0606020202030204" pitchFamily="34" charset="0"/>
              </a:rPr>
              <a:pPr/>
              <a:t>23</a:t>
            </a:fld>
            <a:endParaRPr lang="en-US" altLang="it-IT" sz="1200">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6073225D-7AAB-479A-834F-270CD5B07A37}"/>
              </a:ext>
            </a:extLst>
          </p:cNvPr>
          <p:cNvSpPr>
            <a:spLocks noGrp="1" noRot="1" noChangeAspect="1" noChangeArrowheads="1" noTextEdit="1"/>
          </p:cNvSpPr>
          <p:nvPr>
            <p:ph type="sldImg"/>
          </p:nvPr>
        </p:nvSpPr>
        <p:spPr>
          <a:ln/>
        </p:spPr>
      </p:sp>
      <p:sp>
        <p:nvSpPr>
          <p:cNvPr id="46083" name="Segnaposto note 2">
            <a:extLst>
              <a:ext uri="{FF2B5EF4-FFF2-40B4-BE49-F238E27FC236}">
                <a16:creationId xmlns:a16="http://schemas.microsoft.com/office/drawing/2014/main" id="{8A010356-AF0C-4032-8AF4-26154A406F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Times" panose="02020603050405020304" pitchFamily="18" charset="0"/>
              </a:rPr>
              <a:t>Few studies have been carried out at the level of individual milk-producing animals due to a scarcity of appropriate procedures for model-cheese production, the complexity of cheese-making, and the frequent use of the fat and protein (or casein) contents of milk as a proxy for cheese yield. Here is reported a cheese manufacturing process that mimics all phases of cheesemaking, uses 1.5-L samples of milk from individual</a:t>
            </a:r>
          </a:p>
          <a:p>
            <a:r>
              <a:rPr lang="en-US" altLang="it-IT">
                <a:latin typeface="Times" panose="02020603050405020304" pitchFamily="18" charset="0"/>
              </a:rPr>
              <a:t>animals, and allows the simultaneous processing of 15 </a:t>
            </a:r>
            <a:r>
              <a:rPr lang="it-IT" altLang="it-IT">
                <a:latin typeface="Times" panose="02020603050405020304" pitchFamily="18" charset="0"/>
              </a:rPr>
              <a:t>samples per run.</a:t>
            </a:r>
          </a:p>
        </p:txBody>
      </p:sp>
      <p:sp>
        <p:nvSpPr>
          <p:cNvPr id="46084" name="Segnaposto numero diapositiva 3">
            <a:extLst>
              <a:ext uri="{FF2B5EF4-FFF2-40B4-BE49-F238E27FC236}">
                <a16:creationId xmlns:a16="http://schemas.microsoft.com/office/drawing/2014/main" id="{357D23DB-B5B4-4F65-B2D6-5E2492DE03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E579A5BB-61F0-45D7-9127-1C307A91C740}" type="slidenum">
              <a:rPr lang="en-US" altLang="it-IT" sz="1200" smtClean="0">
                <a:latin typeface="Arial Narrow" panose="020B0606020202030204" pitchFamily="34" charset="0"/>
              </a:rPr>
              <a:pPr/>
              <a:t>24</a:t>
            </a:fld>
            <a:endParaRPr lang="en-US" altLang="it-IT" sz="1200">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9E84EA9E-6C44-4AC5-9139-4EB460E90E66}"/>
              </a:ext>
            </a:extLst>
          </p:cNvPr>
          <p:cNvSpPr>
            <a:spLocks noGrp="1" noRot="1" noChangeAspect="1" noChangeArrowheads="1" noTextEdit="1"/>
          </p:cNvSpPr>
          <p:nvPr>
            <p:ph type="sldImg"/>
          </p:nvPr>
        </p:nvSpPr>
        <p:spPr>
          <a:ln/>
        </p:spPr>
      </p:sp>
      <p:sp>
        <p:nvSpPr>
          <p:cNvPr id="48131" name="Segnaposto note 2">
            <a:extLst>
              <a:ext uri="{FF2B5EF4-FFF2-40B4-BE49-F238E27FC236}">
                <a16:creationId xmlns:a16="http://schemas.microsoft.com/office/drawing/2014/main" id="{78CF3B34-8B03-4221-90C0-828D9AE59C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48132" name="Segnaposto numero diapositiva 3">
            <a:extLst>
              <a:ext uri="{FF2B5EF4-FFF2-40B4-BE49-F238E27FC236}">
                <a16:creationId xmlns:a16="http://schemas.microsoft.com/office/drawing/2014/main" id="{16EB4CD1-76E7-4CD9-B84A-9DFB660271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947F7754-B45E-44E6-8F92-6FC3764052FC}" type="slidenum">
              <a:rPr lang="en-US" altLang="it-IT" sz="1200" smtClean="0">
                <a:latin typeface="Arial Narrow" panose="020B0606020202030204" pitchFamily="34" charset="0"/>
              </a:rPr>
              <a:pPr/>
              <a:t>25</a:t>
            </a:fld>
            <a:endParaRPr lang="en-US" altLang="it-IT" sz="1200">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0362F35A-F8C7-4FEE-9BF8-E441451C8FAC}"/>
              </a:ext>
            </a:extLst>
          </p:cNvPr>
          <p:cNvSpPr>
            <a:spLocks noGrp="1" noRot="1" noChangeAspect="1" noChangeArrowheads="1" noTextEdit="1"/>
          </p:cNvSpPr>
          <p:nvPr>
            <p:ph type="sldImg"/>
          </p:nvPr>
        </p:nvSpPr>
        <p:spPr>
          <a:ln/>
        </p:spPr>
      </p:sp>
      <p:sp>
        <p:nvSpPr>
          <p:cNvPr id="50179" name="Segnaposto note 2">
            <a:extLst>
              <a:ext uri="{FF2B5EF4-FFF2-40B4-BE49-F238E27FC236}">
                <a16:creationId xmlns:a16="http://schemas.microsoft.com/office/drawing/2014/main" id="{4C3D0269-A765-4E3E-BE2A-D8F92263DE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Times" panose="02020603050405020304" pitchFamily="18" charset="0"/>
              </a:rPr>
              <a:t>Few studies have been carried out at the level of individual milk-producing animals due to a scarcity of appropriate procedures for model-cheese production, the complexity of cheese-making, and the frequent use of the fat and protein (or casein) contents of milk as a proxy for cheese yield. Here is reported a cheese manufacturing process that mimics all phases of cheesemaking, uses 1.5-L samples of milk from individual</a:t>
            </a:r>
          </a:p>
          <a:p>
            <a:r>
              <a:rPr lang="en-US" altLang="it-IT">
                <a:latin typeface="Times" panose="02020603050405020304" pitchFamily="18" charset="0"/>
              </a:rPr>
              <a:t>animals, and allows the simultaneous processing of 15 </a:t>
            </a:r>
            <a:r>
              <a:rPr lang="it-IT" altLang="it-IT">
                <a:latin typeface="Times" panose="02020603050405020304" pitchFamily="18" charset="0"/>
              </a:rPr>
              <a:t>samples per run.</a:t>
            </a:r>
          </a:p>
          <a:p>
            <a:endParaRPr lang="it-IT" altLang="it-IT">
              <a:latin typeface="Times" panose="02020603050405020304" pitchFamily="18" charset="0"/>
            </a:endParaRPr>
          </a:p>
        </p:txBody>
      </p:sp>
      <p:sp>
        <p:nvSpPr>
          <p:cNvPr id="50180" name="Segnaposto numero diapositiva 3">
            <a:extLst>
              <a:ext uri="{FF2B5EF4-FFF2-40B4-BE49-F238E27FC236}">
                <a16:creationId xmlns:a16="http://schemas.microsoft.com/office/drawing/2014/main" id="{DE506915-3F71-417C-A767-E6A122B002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B196FB15-84C0-453F-A896-AB6FD40FEB2E}" type="slidenum">
              <a:rPr lang="en-US" altLang="it-IT" sz="1200" smtClean="0">
                <a:latin typeface="Arial Narrow" panose="020B0606020202030204" pitchFamily="34" charset="0"/>
              </a:rPr>
              <a:pPr/>
              <a:t>26</a:t>
            </a:fld>
            <a:endParaRPr lang="en-US" altLang="it-IT" sz="1200">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a:extLst>
              <a:ext uri="{FF2B5EF4-FFF2-40B4-BE49-F238E27FC236}">
                <a16:creationId xmlns:a16="http://schemas.microsoft.com/office/drawing/2014/main" id="{1012CB8D-3834-4D30-8DE2-4A784CB9F843}"/>
              </a:ext>
            </a:extLst>
          </p:cNvPr>
          <p:cNvSpPr>
            <a:spLocks noGrp="1" noRot="1" noChangeAspect="1" noChangeArrowheads="1" noTextEdit="1"/>
          </p:cNvSpPr>
          <p:nvPr>
            <p:ph type="sldImg"/>
          </p:nvPr>
        </p:nvSpPr>
        <p:spPr>
          <a:ln/>
        </p:spPr>
      </p:sp>
      <p:sp>
        <p:nvSpPr>
          <p:cNvPr id="52227" name="Segnaposto note 2">
            <a:extLst>
              <a:ext uri="{FF2B5EF4-FFF2-40B4-BE49-F238E27FC236}">
                <a16:creationId xmlns:a16="http://schemas.microsoft.com/office/drawing/2014/main" id="{F1CDF71B-4455-48A9-BEB1-56B0A759DB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52228" name="Segnaposto numero diapositiva 3">
            <a:extLst>
              <a:ext uri="{FF2B5EF4-FFF2-40B4-BE49-F238E27FC236}">
                <a16:creationId xmlns:a16="http://schemas.microsoft.com/office/drawing/2014/main" id="{3C0F7B42-25F7-4DB6-8154-FD7EF5282E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208F0F80-43B1-4F57-8B7E-2D58E7214E4B}" type="slidenum">
              <a:rPr lang="en-US" altLang="it-IT" sz="1200" smtClean="0">
                <a:latin typeface="Arial Narrow" panose="020B0606020202030204" pitchFamily="34" charset="0"/>
              </a:rPr>
              <a:pPr/>
              <a:t>27</a:t>
            </a:fld>
            <a:endParaRPr lang="en-US" altLang="it-IT" sz="1200">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a:extLst>
              <a:ext uri="{FF2B5EF4-FFF2-40B4-BE49-F238E27FC236}">
                <a16:creationId xmlns:a16="http://schemas.microsoft.com/office/drawing/2014/main" id="{943352D3-648C-4D4D-ACED-180510F95F64}"/>
              </a:ext>
            </a:extLst>
          </p:cNvPr>
          <p:cNvSpPr>
            <a:spLocks noGrp="1" noRot="1" noChangeAspect="1" noChangeArrowheads="1" noTextEdit="1"/>
          </p:cNvSpPr>
          <p:nvPr>
            <p:ph type="sldImg"/>
          </p:nvPr>
        </p:nvSpPr>
        <p:spPr>
          <a:ln/>
        </p:spPr>
      </p:sp>
      <p:sp>
        <p:nvSpPr>
          <p:cNvPr id="54275" name="Segnaposto note 2">
            <a:extLst>
              <a:ext uri="{FF2B5EF4-FFF2-40B4-BE49-F238E27FC236}">
                <a16:creationId xmlns:a16="http://schemas.microsoft.com/office/drawing/2014/main" id="{DEE5741A-10BC-492A-A53B-06786FE12A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54276" name="Segnaposto numero diapositiva 3">
            <a:extLst>
              <a:ext uri="{FF2B5EF4-FFF2-40B4-BE49-F238E27FC236}">
                <a16:creationId xmlns:a16="http://schemas.microsoft.com/office/drawing/2014/main" id="{9955F1B4-6566-45E8-B3DE-A66CA02EF6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D261BCA4-0A47-4381-939D-6F792E5F5C27}" type="slidenum">
              <a:rPr lang="en-US" altLang="it-IT" sz="1200" smtClean="0">
                <a:latin typeface="Arial Narrow" panose="020B0606020202030204" pitchFamily="34" charset="0"/>
              </a:rPr>
              <a:pPr/>
              <a:t>28</a:t>
            </a:fld>
            <a:endParaRPr lang="en-US" altLang="it-IT" sz="1200">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a:extLst>
              <a:ext uri="{FF2B5EF4-FFF2-40B4-BE49-F238E27FC236}">
                <a16:creationId xmlns:a16="http://schemas.microsoft.com/office/drawing/2014/main" id="{67B25761-6570-4AFC-B68E-C65C057C68E3}"/>
              </a:ext>
            </a:extLst>
          </p:cNvPr>
          <p:cNvSpPr>
            <a:spLocks noGrp="1" noRot="1" noChangeAspect="1" noChangeArrowheads="1" noTextEdit="1"/>
          </p:cNvSpPr>
          <p:nvPr>
            <p:ph type="sldImg"/>
          </p:nvPr>
        </p:nvSpPr>
        <p:spPr>
          <a:ln/>
        </p:spPr>
      </p:sp>
      <p:sp>
        <p:nvSpPr>
          <p:cNvPr id="10243" name="Segnaposto note 2">
            <a:extLst>
              <a:ext uri="{FF2B5EF4-FFF2-40B4-BE49-F238E27FC236}">
                <a16:creationId xmlns:a16="http://schemas.microsoft.com/office/drawing/2014/main" id="{BDBEEAC7-B9BD-4C3C-AEC5-D15B641A51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10244" name="Segnaposto numero diapositiva 3">
            <a:extLst>
              <a:ext uri="{FF2B5EF4-FFF2-40B4-BE49-F238E27FC236}">
                <a16:creationId xmlns:a16="http://schemas.microsoft.com/office/drawing/2014/main" id="{010FAF51-560F-4A42-AAEA-FB7258485D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1D3EF3F2-CC10-4782-8AD8-6D401F699160}" type="slidenum">
              <a:rPr lang="en-US" altLang="it-IT" sz="1200" smtClean="0">
                <a:latin typeface="Arial Narrow" panose="020B0606020202030204" pitchFamily="34" charset="0"/>
              </a:rPr>
              <a:pPr/>
              <a:t>2</a:t>
            </a:fld>
            <a:endParaRPr lang="en-US" altLang="it-IT" sz="1200">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38A66A01-9C7B-4F4C-9460-99190A6AB625}"/>
              </a:ext>
            </a:extLst>
          </p:cNvPr>
          <p:cNvSpPr>
            <a:spLocks noGrp="1" noRot="1" noChangeAspect="1" noChangeArrowheads="1" noTextEdit="1"/>
          </p:cNvSpPr>
          <p:nvPr>
            <p:ph type="sldImg"/>
          </p:nvPr>
        </p:nvSpPr>
        <p:spPr>
          <a:ln/>
        </p:spPr>
      </p:sp>
      <p:sp>
        <p:nvSpPr>
          <p:cNvPr id="56323" name="Segnaposto note 2">
            <a:extLst>
              <a:ext uri="{FF2B5EF4-FFF2-40B4-BE49-F238E27FC236}">
                <a16:creationId xmlns:a16="http://schemas.microsoft.com/office/drawing/2014/main" id="{9A887DB3-7D12-4EAC-88F1-340B07E129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56324" name="Segnaposto numero diapositiva 3">
            <a:extLst>
              <a:ext uri="{FF2B5EF4-FFF2-40B4-BE49-F238E27FC236}">
                <a16:creationId xmlns:a16="http://schemas.microsoft.com/office/drawing/2014/main" id="{27F22D42-8BFB-4B64-AD46-F2514B48A6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6C88E77F-25F2-4B8B-94A6-5A4FC522EECC}" type="slidenum">
              <a:rPr lang="en-US" altLang="it-IT" sz="1200" smtClean="0">
                <a:latin typeface="Arial Narrow" panose="020B0606020202030204" pitchFamily="34" charset="0"/>
              </a:rPr>
              <a:pPr/>
              <a:t>29</a:t>
            </a:fld>
            <a:endParaRPr lang="en-US" altLang="it-IT" sz="1200">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a:extLst>
              <a:ext uri="{FF2B5EF4-FFF2-40B4-BE49-F238E27FC236}">
                <a16:creationId xmlns:a16="http://schemas.microsoft.com/office/drawing/2014/main" id="{7CEA8525-72CE-44A8-8976-DFBDD678B398}"/>
              </a:ext>
            </a:extLst>
          </p:cNvPr>
          <p:cNvSpPr>
            <a:spLocks noGrp="1" noRot="1" noChangeAspect="1" noChangeArrowheads="1" noTextEdit="1"/>
          </p:cNvSpPr>
          <p:nvPr>
            <p:ph type="sldImg"/>
          </p:nvPr>
        </p:nvSpPr>
        <p:spPr>
          <a:ln/>
        </p:spPr>
      </p:sp>
      <p:sp>
        <p:nvSpPr>
          <p:cNvPr id="58371" name="Segnaposto note 2">
            <a:extLst>
              <a:ext uri="{FF2B5EF4-FFF2-40B4-BE49-F238E27FC236}">
                <a16:creationId xmlns:a16="http://schemas.microsoft.com/office/drawing/2014/main" id="{20869E93-A728-4888-B480-146877E2E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58372" name="Segnaposto numero diapositiva 3">
            <a:extLst>
              <a:ext uri="{FF2B5EF4-FFF2-40B4-BE49-F238E27FC236}">
                <a16:creationId xmlns:a16="http://schemas.microsoft.com/office/drawing/2014/main" id="{334F3B4C-041C-4793-93AF-3FBEA0FB29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34456C5D-FCCD-4F6C-A657-94A31FB52B23}" type="slidenum">
              <a:rPr lang="en-US" altLang="it-IT" sz="1200" smtClean="0">
                <a:latin typeface="Arial Narrow" panose="020B0606020202030204" pitchFamily="34" charset="0"/>
              </a:rPr>
              <a:pPr/>
              <a:t>30</a:t>
            </a:fld>
            <a:endParaRPr lang="en-US" altLang="it-IT" sz="1200">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a:extLst>
              <a:ext uri="{FF2B5EF4-FFF2-40B4-BE49-F238E27FC236}">
                <a16:creationId xmlns:a16="http://schemas.microsoft.com/office/drawing/2014/main" id="{065DE77B-824F-42F2-B7C2-2DC76CD4BB30}"/>
              </a:ext>
            </a:extLst>
          </p:cNvPr>
          <p:cNvSpPr>
            <a:spLocks noGrp="1" noRot="1" noChangeAspect="1" noChangeArrowheads="1" noTextEdit="1"/>
          </p:cNvSpPr>
          <p:nvPr>
            <p:ph type="sldImg"/>
          </p:nvPr>
        </p:nvSpPr>
        <p:spPr>
          <a:ln/>
        </p:spPr>
      </p:sp>
      <p:sp>
        <p:nvSpPr>
          <p:cNvPr id="60419" name="Segnaposto note 2">
            <a:extLst>
              <a:ext uri="{FF2B5EF4-FFF2-40B4-BE49-F238E27FC236}">
                <a16:creationId xmlns:a16="http://schemas.microsoft.com/office/drawing/2014/main" id="{B0136EBF-EA39-4363-8CFA-818B922027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60420" name="Segnaposto numero diapositiva 3">
            <a:extLst>
              <a:ext uri="{FF2B5EF4-FFF2-40B4-BE49-F238E27FC236}">
                <a16:creationId xmlns:a16="http://schemas.microsoft.com/office/drawing/2014/main" id="{A7B4B54A-B520-422A-BC0C-A8DC06B907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A8725FBA-5DA2-415C-85FE-91554E91CDED}" type="slidenum">
              <a:rPr lang="en-US" altLang="it-IT" sz="1200" smtClean="0">
                <a:latin typeface="Arial Narrow" panose="020B0606020202030204" pitchFamily="34" charset="0"/>
              </a:rPr>
              <a:pPr/>
              <a:t>31</a:t>
            </a:fld>
            <a:endParaRPr lang="en-US" altLang="it-IT" sz="1200">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a:extLst>
              <a:ext uri="{FF2B5EF4-FFF2-40B4-BE49-F238E27FC236}">
                <a16:creationId xmlns:a16="http://schemas.microsoft.com/office/drawing/2014/main" id="{66241FD7-B08A-4C44-A647-BA8A881AB722}"/>
              </a:ext>
            </a:extLst>
          </p:cNvPr>
          <p:cNvSpPr>
            <a:spLocks noGrp="1" noRot="1" noChangeAspect="1" noChangeArrowheads="1" noTextEdit="1"/>
          </p:cNvSpPr>
          <p:nvPr>
            <p:ph type="sldImg"/>
          </p:nvPr>
        </p:nvSpPr>
        <p:spPr>
          <a:ln/>
        </p:spPr>
      </p:sp>
      <p:sp>
        <p:nvSpPr>
          <p:cNvPr id="62467" name="Segnaposto note 2">
            <a:extLst>
              <a:ext uri="{FF2B5EF4-FFF2-40B4-BE49-F238E27FC236}">
                <a16:creationId xmlns:a16="http://schemas.microsoft.com/office/drawing/2014/main" id="{73599039-4367-4BB0-8919-E337B0FB08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62468" name="Segnaposto numero diapositiva 3">
            <a:extLst>
              <a:ext uri="{FF2B5EF4-FFF2-40B4-BE49-F238E27FC236}">
                <a16:creationId xmlns:a16="http://schemas.microsoft.com/office/drawing/2014/main" id="{1F54BC7E-05BC-4709-A978-1B8C2A9023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8A7C2E4E-D19E-4FE0-94E0-3B7670AEFEB0}" type="slidenum">
              <a:rPr lang="en-US" altLang="it-IT" sz="1200" smtClean="0">
                <a:latin typeface="Arial Narrow" panose="020B0606020202030204" pitchFamily="34" charset="0"/>
              </a:rPr>
              <a:pPr/>
              <a:t>32</a:t>
            </a:fld>
            <a:endParaRPr lang="en-US" altLang="it-IT" sz="1200">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D7957B9C-2A4C-4BA9-861E-8C3A3F0F92AE}"/>
              </a:ext>
            </a:extLst>
          </p:cNvPr>
          <p:cNvSpPr>
            <a:spLocks noGrp="1" noRot="1" noChangeAspect="1" noChangeArrowheads="1" noTextEdit="1"/>
          </p:cNvSpPr>
          <p:nvPr>
            <p:ph type="sldImg"/>
          </p:nvPr>
        </p:nvSpPr>
        <p:spPr>
          <a:ln/>
        </p:spPr>
      </p:sp>
      <p:sp>
        <p:nvSpPr>
          <p:cNvPr id="64515" name="Segnaposto note 2">
            <a:extLst>
              <a:ext uri="{FF2B5EF4-FFF2-40B4-BE49-F238E27FC236}">
                <a16:creationId xmlns:a16="http://schemas.microsoft.com/office/drawing/2014/main" id="{87F512C9-04CB-4695-8F37-841723A518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64516" name="Segnaposto numero diapositiva 3">
            <a:extLst>
              <a:ext uri="{FF2B5EF4-FFF2-40B4-BE49-F238E27FC236}">
                <a16:creationId xmlns:a16="http://schemas.microsoft.com/office/drawing/2014/main" id="{B3C45265-440E-4D35-8BEE-D4B7DD3FAB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83EFC97F-7366-42A6-9AEC-C1EFB2B07868}" type="slidenum">
              <a:rPr lang="en-US" altLang="it-IT" sz="1200" smtClean="0">
                <a:latin typeface="Arial Narrow" panose="020B0606020202030204" pitchFamily="34" charset="0"/>
              </a:rPr>
              <a:pPr/>
              <a:t>33</a:t>
            </a:fld>
            <a:endParaRPr lang="en-US" altLang="it-IT" sz="1200">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a:extLst>
              <a:ext uri="{FF2B5EF4-FFF2-40B4-BE49-F238E27FC236}">
                <a16:creationId xmlns:a16="http://schemas.microsoft.com/office/drawing/2014/main" id="{5E692A8B-C0C1-45D7-8354-468B0BBD22F6}"/>
              </a:ext>
            </a:extLst>
          </p:cNvPr>
          <p:cNvSpPr>
            <a:spLocks noGrp="1" noRot="1" noChangeAspect="1" noChangeArrowheads="1" noTextEdit="1"/>
          </p:cNvSpPr>
          <p:nvPr>
            <p:ph type="sldImg"/>
          </p:nvPr>
        </p:nvSpPr>
        <p:spPr>
          <a:ln/>
        </p:spPr>
      </p:sp>
      <p:sp>
        <p:nvSpPr>
          <p:cNvPr id="66563" name="Segnaposto note 2">
            <a:extLst>
              <a:ext uri="{FF2B5EF4-FFF2-40B4-BE49-F238E27FC236}">
                <a16:creationId xmlns:a16="http://schemas.microsoft.com/office/drawing/2014/main" id="{EB849580-22E5-4943-A458-70F8564B1F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66564" name="Segnaposto numero diapositiva 3">
            <a:extLst>
              <a:ext uri="{FF2B5EF4-FFF2-40B4-BE49-F238E27FC236}">
                <a16:creationId xmlns:a16="http://schemas.microsoft.com/office/drawing/2014/main" id="{5AF2C2CE-A2D8-4406-BECB-487C305787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9E966205-F39B-4F50-8A3A-5FE1200407C2}" type="slidenum">
              <a:rPr lang="en-US" altLang="it-IT" sz="1200" smtClean="0">
                <a:latin typeface="Arial Narrow" panose="020B0606020202030204" pitchFamily="34" charset="0"/>
              </a:rPr>
              <a:pPr/>
              <a:t>34</a:t>
            </a:fld>
            <a:endParaRPr lang="en-US" altLang="it-IT" sz="1200">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a:extLst>
              <a:ext uri="{FF2B5EF4-FFF2-40B4-BE49-F238E27FC236}">
                <a16:creationId xmlns:a16="http://schemas.microsoft.com/office/drawing/2014/main" id="{AF40A328-2F0D-4AEF-871B-25A2AD098A8B}"/>
              </a:ext>
            </a:extLst>
          </p:cNvPr>
          <p:cNvSpPr>
            <a:spLocks noGrp="1" noRot="1" noChangeAspect="1" noChangeArrowheads="1" noTextEdit="1"/>
          </p:cNvSpPr>
          <p:nvPr>
            <p:ph type="sldImg"/>
          </p:nvPr>
        </p:nvSpPr>
        <p:spPr>
          <a:ln/>
        </p:spPr>
      </p:sp>
      <p:sp>
        <p:nvSpPr>
          <p:cNvPr id="68611" name="Segnaposto note 2">
            <a:extLst>
              <a:ext uri="{FF2B5EF4-FFF2-40B4-BE49-F238E27FC236}">
                <a16:creationId xmlns:a16="http://schemas.microsoft.com/office/drawing/2014/main" id="{4216FCF7-5260-4990-A7D6-9861213C60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z="1000">
                <a:latin typeface="Times" panose="02020603050405020304" pitchFamily="18" charset="0"/>
              </a:rPr>
              <a:t>Milk protein percentage reduction may result from underfeeding concentrates, low forage intake, poor quality forage, failure to balance the ration for protein and minerals, or inadequately ground or prepared grains. Shifting rumen fermentation so that more propionic acid is produced is apt to increase milk protein and decrease fat content. However, excessive energy intake, such as overfeeding concentrate, may reduce milk fat content and increase milk protein. Normal protein levels can be expected when energy needs are being met for most of the cows. Often this is impossible to achieve with high producing animals.</a:t>
            </a:r>
            <a:endParaRPr lang="it-IT" altLang="it-IT" sz="1000">
              <a:latin typeface="Times" panose="02020603050405020304" pitchFamily="18" charset="0"/>
            </a:endParaRPr>
          </a:p>
        </p:txBody>
      </p:sp>
      <p:sp>
        <p:nvSpPr>
          <p:cNvPr id="68612" name="Segnaposto numero diapositiva 3">
            <a:extLst>
              <a:ext uri="{FF2B5EF4-FFF2-40B4-BE49-F238E27FC236}">
                <a16:creationId xmlns:a16="http://schemas.microsoft.com/office/drawing/2014/main" id="{E24E70A7-98E8-42DE-9C92-640F7A731B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4986311E-504D-400D-9E97-04C7693B7E23}" type="slidenum">
              <a:rPr lang="en-US" altLang="it-IT" sz="1200" smtClean="0">
                <a:latin typeface="Arial Narrow" panose="020B0606020202030204" pitchFamily="34" charset="0"/>
              </a:rPr>
              <a:pPr/>
              <a:t>35</a:t>
            </a:fld>
            <a:endParaRPr lang="en-US" altLang="it-IT" sz="1200">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a:extLst>
              <a:ext uri="{FF2B5EF4-FFF2-40B4-BE49-F238E27FC236}">
                <a16:creationId xmlns:a16="http://schemas.microsoft.com/office/drawing/2014/main" id="{CFE039CE-4BDB-4538-934B-A943F65C0A31}"/>
              </a:ext>
            </a:extLst>
          </p:cNvPr>
          <p:cNvSpPr>
            <a:spLocks noGrp="1" noRot="1" noChangeAspect="1" noChangeArrowheads="1" noTextEdit="1"/>
          </p:cNvSpPr>
          <p:nvPr>
            <p:ph type="sldImg"/>
          </p:nvPr>
        </p:nvSpPr>
        <p:spPr>
          <a:ln/>
        </p:spPr>
      </p:sp>
      <p:sp>
        <p:nvSpPr>
          <p:cNvPr id="70659" name="Segnaposto note 2">
            <a:extLst>
              <a:ext uri="{FF2B5EF4-FFF2-40B4-BE49-F238E27FC236}">
                <a16:creationId xmlns:a16="http://schemas.microsoft.com/office/drawing/2014/main" id="{FF26BC78-B983-48D1-9AE7-52A8E3FCAF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70660" name="Segnaposto numero diapositiva 3">
            <a:extLst>
              <a:ext uri="{FF2B5EF4-FFF2-40B4-BE49-F238E27FC236}">
                <a16:creationId xmlns:a16="http://schemas.microsoft.com/office/drawing/2014/main" id="{172F26C8-8A88-44EE-B9A7-A01676103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7C2DA379-AAB5-4463-8537-55B1803D15F8}" type="slidenum">
              <a:rPr lang="en-US" altLang="it-IT" sz="1200" smtClean="0">
                <a:latin typeface="Arial Narrow" panose="020B0606020202030204" pitchFamily="34" charset="0"/>
              </a:rPr>
              <a:pPr/>
              <a:t>36</a:t>
            </a:fld>
            <a:endParaRPr lang="en-US" altLang="it-IT" sz="1200">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a:extLst>
              <a:ext uri="{FF2B5EF4-FFF2-40B4-BE49-F238E27FC236}">
                <a16:creationId xmlns:a16="http://schemas.microsoft.com/office/drawing/2014/main" id="{2F6F5541-7BF3-494C-B214-A23F7188C7CA}"/>
              </a:ext>
            </a:extLst>
          </p:cNvPr>
          <p:cNvSpPr>
            <a:spLocks noGrp="1" noRot="1" noChangeAspect="1" noChangeArrowheads="1" noTextEdit="1"/>
          </p:cNvSpPr>
          <p:nvPr>
            <p:ph type="sldImg"/>
          </p:nvPr>
        </p:nvSpPr>
        <p:spPr>
          <a:ln/>
        </p:spPr>
      </p:sp>
      <p:sp>
        <p:nvSpPr>
          <p:cNvPr id="72707" name="Segnaposto note 2">
            <a:extLst>
              <a:ext uri="{FF2B5EF4-FFF2-40B4-BE49-F238E27FC236}">
                <a16:creationId xmlns:a16="http://schemas.microsoft.com/office/drawing/2014/main" id="{5ED69024-0DF5-4496-ACFB-3C3CF4653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72708" name="Segnaposto numero diapositiva 3">
            <a:extLst>
              <a:ext uri="{FF2B5EF4-FFF2-40B4-BE49-F238E27FC236}">
                <a16:creationId xmlns:a16="http://schemas.microsoft.com/office/drawing/2014/main" id="{1D1E3735-6FE1-4CE1-8788-9C166D4828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7CD7AD0F-2A9E-4DFE-91D9-9E73B8F23100}" type="slidenum">
              <a:rPr lang="en-US" altLang="it-IT" sz="1200" smtClean="0">
                <a:latin typeface="Arial Narrow" panose="020B0606020202030204" pitchFamily="34" charset="0"/>
              </a:rPr>
              <a:pPr/>
              <a:t>37</a:t>
            </a:fld>
            <a:endParaRPr lang="en-US" altLang="it-IT" sz="1200">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a:extLst>
              <a:ext uri="{FF2B5EF4-FFF2-40B4-BE49-F238E27FC236}">
                <a16:creationId xmlns:a16="http://schemas.microsoft.com/office/drawing/2014/main" id="{0B65F8C9-D6CD-4694-9C67-71D4AB320D13}"/>
              </a:ext>
            </a:extLst>
          </p:cNvPr>
          <p:cNvSpPr>
            <a:spLocks noGrp="1" noRot="1" noChangeAspect="1" noChangeArrowheads="1" noTextEdit="1"/>
          </p:cNvSpPr>
          <p:nvPr>
            <p:ph type="sldImg"/>
          </p:nvPr>
        </p:nvSpPr>
        <p:spPr>
          <a:ln/>
        </p:spPr>
      </p:sp>
      <p:sp>
        <p:nvSpPr>
          <p:cNvPr id="75779" name="Segnaposto note 2">
            <a:extLst>
              <a:ext uri="{FF2B5EF4-FFF2-40B4-BE49-F238E27FC236}">
                <a16:creationId xmlns:a16="http://schemas.microsoft.com/office/drawing/2014/main" id="{0066D0CE-1C3E-4687-AC68-A7BE8D9AFFA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tx2">
                    <a:lumMod val="75000"/>
                  </a:schemeClr>
                </a:solidFill>
                <a:latin typeface="Verdana" pitchFamily="34" charset="0"/>
                <a:ea typeface="Verdana" pitchFamily="34" charset="0"/>
              </a:rPr>
              <a:t>Animals that eat a substantial amount of concentrates or a low ratio of dietary forage to concentrate may develop acidosis.</a:t>
            </a:r>
          </a:p>
          <a:p>
            <a:pPr>
              <a:defRPr/>
            </a:pPr>
            <a:endParaRPr lang="it-IT" altLang="it-IT" dirty="0">
              <a:latin typeface="Times" panose="02020603050405020304" pitchFamily="18" charset="0"/>
            </a:endParaRPr>
          </a:p>
        </p:txBody>
      </p:sp>
      <p:sp>
        <p:nvSpPr>
          <p:cNvPr id="74756" name="Segnaposto numero diapositiva 3">
            <a:extLst>
              <a:ext uri="{FF2B5EF4-FFF2-40B4-BE49-F238E27FC236}">
                <a16:creationId xmlns:a16="http://schemas.microsoft.com/office/drawing/2014/main" id="{82001292-DD6E-4E7E-8485-DA76C8E2B9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F25F2F77-E20D-4466-BA02-5F14FC886FCA}" type="slidenum">
              <a:rPr lang="en-US" altLang="it-IT" sz="1200" smtClean="0">
                <a:latin typeface="Arial Narrow" panose="020B0606020202030204" pitchFamily="34" charset="0"/>
              </a:rPr>
              <a:pPr/>
              <a:t>38</a:t>
            </a:fld>
            <a:endParaRPr lang="en-US" altLang="it-IT" sz="1200">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a:extLst>
              <a:ext uri="{FF2B5EF4-FFF2-40B4-BE49-F238E27FC236}">
                <a16:creationId xmlns:a16="http://schemas.microsoft.com/office/drawing/2014/main" id="{ADA8181E-043D-46ED-A177-449C390B4992}"/>
              </a:ext>
            </a:extLst>
          </p:cNvPr>
          <p:cNvSpPr>
            <a:spLocks noGrp="1" noRot="1" noChangeAspect="1" noChangeArrowheads="1" noTextEdit="1"/>
          </p:cNvSpPr>
          <p:nvPr>
            <p:ph type="sldImg"/>
          </p:nvPr>
        </p:nvSpPr>
        <p:spPr>
          <a:ln/>
        </p:spPr>
      </p:sp>
      <p:sp>
        <p:nvSpPr>
          <p:cNvPr id="12291" name="Segnaposto note 2">
            <a:extLst>
              <a:ext uri="{FF2B5EF4-FFF2-40B4-BE49-F238E27FC236}">
                <a16:creationId xmlns:a16="http://schemas.microsoft.com/office/drawing/2014/main" id="{7A95E6F6-A66A-4741-BC77-7859240B1C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12292" name="Segnaposto numero diapositiva 3">
            <a:extLst>
              <a:ext uri="{FF2B5EF4-FFF2-40B4-BE49-F238E27FC236}">
                <a16:creationId xmlns:a16="http://schemas.microsoft.com/office/drawing/2014/main" id="{E07F14F3-7E27-4CE9-A3AD-C4B7E1FCA3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A91C44FC-CBDF-49F5-8E63-C3B3130C942F}" type="slidenum">
              <a:rPr lang="en-US" altLang="it-IT" sz="1200" smtClean="0">
                <a:latin typeface="Arial Narrow" panose="020B0606020202030204" pitchFamily="34" charset="0"/>
              </a:rPr>
              <a:pPr/>
              <a:t>3</a:t>
            </a:fld>
            <a:endParaRPr lang="en-US" altLang="it-IT" sz="1200">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a:extLst>
              <a:ext uri="{FF2B5EF4-FFF2-40B4-BE49-F238E27FC236}">
                <a16:creationId xmlns:a16="http://schemas.microsoft.com/office/drawing/2014/main" id="{C28BDD65-9522-41C5-B9B7-5A3765AB2215}"/>
              </a:ext>
            </a:extLst>
          </p:cNvPr>
          <p:cNvSpPr>
            <a:spLocks noGrp="1" noRot="1" noChangeAspect="1" noChangeArrowheads="1" noTextEdit="1"/>
          </p:cNvSpPr>
          <p:nvPr>
            <p:ph type="sldImg"/>
          </p:nvPr>
        </p:nvSpPr>
        <p:spPr>
          <a:ln/>
        </p:spPr>
      </p:sp>
      <p:sp>
        <p:nvSpPr>
          <p:cNvPr id="77827" name="Segnaposto note 2">
            <a:extLst>
              <a:ext uri="{FF2B5EF4-FFF2-40B4-BE49-F238E27FC236}">
                <a16:creationId xmlns:a16="http://schemas.microsoft.com/office/drawing/2014/main" id="{F9EBE8B8-0171-4499-BCAA-5D60F436B63D}"/>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tx2">
                    <a:lumMod val="75000"/>
                  </a:schemeClr>
                </a:solidFill>
                <a:latin typeface="Verdana" pitchFamily="34" charset="0"/>
                <a:ea typeface="Verdana" pitchFamily="34" charset="0"/>
              </a:rPr>
              <a:t>The low forage levels contribute to acidosis and laminitis; they do not promote good health for the rumen or the cow in the long run.</a:t>
            </a:r>
            <a:endParaRPr lang="it-IT" altLang="it-IT" dirty="0">
              <a:latin typeface="Times" panose="02020603050405020304" pitchFamily="18" charset="0"/>
            </a:endParaRPr>
          </a:p>
        </p:txBody>
      </p:sp>
      <p:sp>
        <p:nvSpPr>
          <p:cNvPr id="76804" name="Segnaposto numero diapositiva 3">
            <a:extLst>
              <a:ext uri="{FF2B5EF4-FFF2-40B4-BE49-F238E27FC236}">
                <a16:creationId xmlns:a16="http://schemas.microsoft.com/office/drawing/2014/main" id="{2C619BB7-1EFF-4B33-A3DA-7277F8C243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2DA5583E-FDFC-4246-A7EC-2D9896402D6D}" type="slidenum">
              <a:rPr lang="en-US" altLang="it-IT" sz="1200" smtClean="0">
                <a:latin typeface="Arial Narrow" panose="020B0606020202030204" pitchFamily="34" charset="0"/>
              </a:rPr>
              <a:pPr/>
              <a:t>39</a:t>
            </a:fld>
            <a:endParaRPr lang="en-US" altLang="it-IT" sz="1200">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a:extLst>
              <a:ext uri="{FF2B5EF4-FFF2-40B4-BE49-F238E27FC236}">
                <a16:creationId xmlns:a16="http://schemas.microsoft.com/office/drawing/2014/main" id="{0D385013-CB86-4C3A-85D3-140BEF50E4B1}"/>
              </a:ext>
            </a:extLst>
          </p:cNvPr>
          <p:cNvSpPr>
            <a:spLocks noGrp="1" noRot="1" noChangeAspect="1" noChangeArrowheads="1" noTextEdit="1"/>
          </p:cNvSpPr>
          <p:nvPr>
            <p:ph type="sldImg"/>
          </p:nvPr>
        </p:nvSpPr>
        <p:spPr>
          <a:ln/>
        </p:spPr>
      </p:sp>
      <p:sp>
        <p:nvSpPr>
          <p:cNvPr id="78851" name="Segnaposto note 2">
            <a:extLst>
              <a:ext uri="{FF2B5EF4-FFF2-40B4-BE49-F238E27FC236}">
                <a16:creationId xmlns:a16="http://schemas.microsoft.com/office/drawing/2014/main" id="{62FF9162-8A78-41C2-8552-5EFD1C936D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Times" panose="02020603050405020304" pitchFamily="18" charset="0"/>
            </a:endParaRPr>
          </a:p>
        </p:txBody>
      </p:sp>
      <p:sp>
        <p:nvSpPr>
          <p:cNvPr id="78852" name="Segnaposto numero diapositiva 3">
            <a:extLst>
              <a:ext uri="{FF2B5EF4-FFF2-40B4-BE49-F238E27FC236}">
                <a16:creationId xmlns:a16="http://schemas.microsoft.com/office/drawing/2014/main" id="{32188E6B-04B9-46D6-9A02-88EF197C8D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B4E4071F-9657-491E-BD15-E78E14B7BCC8}" type="slidenum">
              <a:rPr lang="en-US" altLang="it-IT" sz="1200" smtClean="0">
                <a:latin typeface="Arial Narrow" panose="020B0606020202030204" pitchFamily="34" charset="0"/>
              </a:rPr>
              <a:pPr/>
              <a:t>40</a:t>
            </a:fld>
            <a:endParaRPr lang="en-US" altLang="it-IT" sz="1200">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a:extLst>
              <a:ext uri="{FF2B5EF4-FFF2-40B4-BE49-F238E27FC236}">
                <a16:creationId xmlns:a16="http://schemas.microsoft.com/office/drawing/2014/main" id="{DD724EE8-425D-48C1-8F0F-9130C55DC7F1}"/>
              </a:ext>
            </a:extLst>
          </p:cNvPr>
          <p:cNvSpPr>
            <a:spLocks noGrp="1" noRot="1" noChangeAspect="1" noChangeArrowheads="1" noTextEdit="1"/>
          </p:cNvSpPr>
          <p:nvPr>
            <p:ph type="sldImg"/>
          </p:nvPr>
        </p:nvSpPr>
        <p:spPr>
          <a:ln/>
        </p:spPr>
      </p:sp>
      <p:sp>
        <p:nvSpPr>
          <p:cNvPr id="80899" name="Segnaposto note 2">
            <a:extLst>
              <a:ext uri="{FF2B5EF4-FFF2-40B4-BE49-F238E27FC236}">
                <a16:creationId xmlns:a16="http://schemas.microsoft.com/office/drawing/2014/main" id="{FBF9033A-D68F-4F30-B8C4-0C9EE05320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80900" name="Segnaposto numero diapositiva 3">
            <a:extLst>
              <a:ext uri="{FF2B5EF4-FFF2-40B4-BE49-F238E27FC236}">
                <a16:creationId xmlns:a16="http://schemas.microsoft.com/office/drawing/2014/main" id="{D7C34884-52AF-42CA-B7BD-C3EB291829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2657D06E-312C-4143-A43C-96E078DB29D2}" type="slidenum">
              <a:rPr lang="en-US" altLang="it-IT" sz="1200" smtClean="0">
                <a:latin typeface="Arial Narrow" panose="020B0606020202030204" pitchFamily="34" charset="0"/>
              </a:rPr>
              <a:pPr/>
              <a:t>41</a:t>
            </a:fld>
            <a:endParaRPr lang="en-US" altLang="it-IT" sz="1200">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a:extLst>
              <a:ext uri="{FF2B5EF4-FFF2-40B4-BE49-F238E27FC236}">
                <a16:creationId xmlns:a16="http://schemas.microsoft.com/office/drawing/2014/main" id="{0814D9E3-06D3-4B18-AF86-0C8FB13E90C3}"/>
              </a:ext>
            </a:extLst>
          </p:cNvPr>
          <p:cNvSpPr>
            <a:spLocks noGrp="1" noRot="1" noChangeAspect="1" noChangeArrowheads="1" noTextEdit="1"/>
          </p:cNvSpPr>
          <p:nvPr>
            <p:ph type="sldImg"/>
          </p:nvPr>
        </p:nvSpPr>
        <p:spPr>
          <a:ln/>
        </p:spPr>
      </p:sp>
      <p:sp>
        <p:nvSpPr>
          <p:cNvPr id="82947" name="Segnaposto note 2">
            <a:extLst>
              <a:ext uri="{FF2B5EF4-FFF2-40B4-BE49-F238E27FC236}">
                <a16:creationId xmlns:a16="http://schemas.microsoft.com/office/drawing/2014/main" id="{4A23EA20-B67C-4695-899A-B3E411EC6B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82948" name="Segnaposto numero diapositiva 3">
            <a:extLst>
              <a:ext uri="{FF2B5EF4-FFF2-40B4-BE49-F238E27FC236}">
                <a16:creationId xmlns:a16="http://schemas.microsoft.com/office/drawing/2014/main" id="{BB942328-1AE2-4032-AED6-DFC57745DB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2999BB2C-4ECD-462D-8100-02B37A0F6BC2}" type="slidenum">
              <a:rPr lang="en-US" altLang="it-IT" sz="1200" smtClean="0">
                <a:latin typeface="Arial Narrow" panose="020B0606020202030204" pitchFamily="34" charset="0"/>
              </a:rPr>
              <a:pPr/>
              <a:t>42</a:t>
            </a:fld>
            <a:endParaRPr lang="en-US" altLang="it-IT" sz="1200">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a:extLst>
              <a:ext uri="{FF2B5EF4-FFF2-40B4-BE49-F238E27FC236}">
                <a16:creationId xmlns:a16="http://schemas.microsoft.com/office/drawing/2014/main" id="{3A48A0F2-E540-4ADD-9162-5D3CDF851A03}"/>
              </a:ext>
            </a:extLst>
          </p:cNvPr>
          <p:cNvSpPr>
            <a:spLocks noGrp="1" noRot="1" noChangeAspect="1" noChangeArrowheads="1" noTextEdit="1"/>
          </p:cNvSpPr>
          <p:nvPr>
            <p:ph type="sldImg"/>
          </p:nvPr>
        </p:nvSpPr>
        <p:spPr>
          <a:ln/>
        </p:spPr>
      </p:sp>
      <p:sp>
        <p:nvSpPr>
          <p:cNvPr id="84995" name="Segnaposto note 2">
            <a:extLst>
              <a:ext uri="{FF2B5EF4-FFF2-40B4-BE49-F238E27FC236}">
                <a16:creationId xmlns:a16="http://schemas.microsoft.com/office/drawing/2014/main" id="{23BD4EF8-2475-4201-9398-B233C1F19F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84996" name="Segnaposto numero diapositiva 3">
            <a:extLst>
              <a:ext uri="{FF2B5EF4-FFF2-40B4-BE49-F238E27FC236}">
                <a16:creationId xmlns:a16="http://schemas.microsoft.com/office/drawing/2014/main" id="{5A76BA69-38BB-4548-A079-B7C9815179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D29DC6EA-CD56-4085-B8AF-C950459A445C}" type="slidenum">
              <a:rPr lang="en-US" altLang="it-IT" sz="1200" smtClean="0">
                <a:latin typeface="Arial Narrow" panose="020B0606020202030204" pitchFamily="34" charset="0"/>
              </a:rPr>
              <a:pPr/>
              <a:t>43</a:t>
            </a:fld>
            <a:endParaRPr lang="en-US" altLang="it-IT" sz="1200">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a:extLst>
              <a:ext uri="{FF2B5EF4-FFF2-40B4-BE49-F238E27FC236}">
                <a16:creationId xmlns:a16="http://schemas.microsoft.com/office/drawing/2014/main" id="{99FBF2E2-6A5C-495D-BA8F-FF9507140EC2}"/>
              </a:ext>
            </a:extLst>
          </p:cNvPr>
          <p:cNvSpPr>
            <a:spLocks noGrp="1" noRot="1" noChangeAspect="1" noChangeArrowheads="1" noTextEdit="1"/>
          </p:cNvSpPr>
          <p:nvPr>
            <p:ph type="sldImg"/>
          </p:nvPr>
        </p:nvSpPr>
        <p:spPr>
          <a:ln/>
        </p:spPr>
      </p:sp>
      <p:sp>
        <p:nvSpPr>
          <p:cNvPr id="87043" name="Segnaposto note 2">
            <a:extLst>
              <a:ext uri="{FF2B5EF4-FFF2-40B4-BE49-F238E27FC236}">
                <a16:creationId xmlns:a16="http://schemas.microsoft.com/office/drawing/2014/main" id="{64FE271C-D451-4CE1-9938-093565741B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87044" name="Segnaposto numero diapositiva 3">
            <a:extLst>
              <a:ext uri="{FF2B5EF4-FFF2-40B4-BE49-F238E27FC236}">
                <a16:creationId xmlns:a16="http://schemas.microsoft.com/office/drawing/2014/main" id="{284CA3D9-61EC-4C61-9256-0F58E93BD9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E0F4B14A-0E6F-4BA9-9B26-34E9270840FC}" type="slidenum">
              <a:rPr lang="en-US" altLang="it-IT" sz="1200" smtClean="0">
                <a:latin typeface="Arial Narrow" panose="020B0606020202030204" pitchFamily="34" charset="0"/>
              </a:rPr>
              <a:pPr/>
              <a:t>44</a:t>
            </a:fld>
            <a:endParaRPr lang="en-US" altLang="it-IT" sz="1200">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a:extLst>
              <a:ext uri="{FF2B5EF4-FFF2-40B4-BE49-F238E27FC236}">
                <a16:creationId xmlns:a16="http://schemas.microsoft.com/office/drawing/2014/main" id="{F190F7AB-8A67-4AAD-9EBB-746638258C66}"/>
              </a:ext>
            </a:extLst>
          </p:cNvPr>
          <p:cNvSpPr>
            <a:spLocks noGrp="1" noRot="1" noChangeAspect="1" noChangeArrowheads="1" noTextEdit="1"/>
          </p:cNvSpPr>
          <p:nvPr>
            <p:ph type="sldImg"/>
          </p:nvPr>
        </p:nvSpPr>
        <p:spPr>
          <a:ln/>
        </p:spPr>
      </p:sp>
      <p:sp>
        <p:nvSpPr>
          <p:cNvPr id="89091" name="Segnaposto note 2">
            <a:extLst>
              <a:ext uri="{FF2B5EF4-FFF2-40B4-BE49-F238E27FC236}">
                <a16:creationId xmlns:a16="http://schemas.microsoft.com/office/drawing/2014/main" id="{B498C463-02EC-4282-A814-6CDE4194A5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89092" name="Segnaposto numero diapositiva 3">
            <a:extLst>
              <a:ext uri="{FF2B5EF4-FFF2-40B4-BE49-F238E27FC236}">
                <a16:creationId xmlns:a16="http://schemas.microsoft.com/office/drawing/2014/main" id="{54D26DAA-97D4-4CF5-AF54-CD1093AE8B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BBB9BD4E-2B7C-4EF2-8110-BE50770DF536}" type="slidenum">
              <a:rPr lang="en-US" altLang="it-IT" sz="1200" smtClean="0">
                <a:latin typeface="Arial Narrow" panose="020B0606020202030204" pitchFamily="34" charset="0"/>
              </a:rPr>
              <a:pPr/>
              <a:t>45</a:t>
            </a:fld>
            <a:endParaRPr lang="en-US" altLang="it-IT" sz="1200">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a:extLst>
              <a:ext uri="{FF2B5EF4-FFF2-40B4-BE49-F238E27FC236}">
                <a16:creationId xmlns:a16="http://schemas.microsoft.com/office/drawing/2014/main" id="{4FC0F13D-3A62-4BDF-A1CC-CB6CF45AF3CD}"/>
              </a:ext>
            </a:extLst>
          </p:cNvPr>
          <p:cNvSpPr>
            <a:spLocks noGrp="1" noRot="1" noChangeAspect="1" noChangeArrowheads="1" noTextEdit="1"/>
          </p:cNvSpPr>
          <p:nvPr>
            <p:ph type="sldImg"/>
          </p:nvPr>
        </p:nvSpPr>
        <p:spPr>
          <a:ln/>
        </p:spPr>
      </p:sp>
      <p:sp>
        <p:nvSpPr>
          <p:cNvPr id="91139" name="Segnaposto note 2">
            <a:extLst>
              <a:ext uri="{FF2B5EF4-FFF2-40B4-BE49-F238E27FC236}">
                <a16:creationId xmlns:a16="http://schemas.microsoft.com/office/drawing/2014/main" id="{2BC57177-C834-4304-A7FC-C3B0270CF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91140" name="Segnaposto numero diapositiva 3">
            <a:extLst>
              <a:ext uri="{FF2B5EF4-FFF2-40B4-BE49-F238E27FC236}">
                <a16:creationId xmlns:a16="http://schemas.microsoft.com/office/drawing/2014/main" id="{4CF7FBDE-A951-47B1-A3EF-27699E3E49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7D1D461F-C979-4515-BF77-348F7B2C0C96}" type="slidenum">
              <a:rPr lang="en-US" altLang="it-IT" sz="1200" smtClean="0">
                <a:latin typeface="Arial Narrow" panose="020B0606020202030204" pitchFamily="34" charset="0"/>
              </a:rPr>
              <a:pPr/>
              <a:t>46</a:t>
            </a:fld>
            <a:endParaRPr lang="en-US" altLang="it-IT" sz="1200">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a:extLst>
              <a:ext uri="{FF2B5EF4-FFF2-40B4-BE49-F238E27FC236}">
                <a16:creationId xmlns:a16="http://schemas.microsoft.com/office/drawing/2014/main" id="{EA925559-2C16-4513-AE27-0598EF3DA2FB}"/>
              </a:ext>
            </a:extLst>
          </p:cNvPr>
          <p:cNvSpPr>
            <a:spLocks noGrp="1" noRot="1" noChangeAspect="1" noChangeArrowheads="1" noTextEdit="1"/>
          </p:cNvSpPr>
          <p:nvPr>
            <p:ph type="sldImg"/>
          </p:nvPr>
        </p:nvSpPr>
        <p:spPr>
          <a:ln/>
        </p:spPr>
      </p:sp>
      <p:sp>
        <p:nvSpPr>
          <p:cNvPr id="93187" name="Segnaposto note 2">
            <a:extLst>
              <a:ext uri="{FF2B5EF4-FFF2-40B4-BE49-F238E27FC236}">
                <a16:creationId xmlns:a16="http://schemas.microsoft.com/office/drawing/2014/main" id="{371FE532-0F84-4979-91BD-58C65C7976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93188" name="Segnaposto numero diapositiva 3">
            <a:extLst>
              <a:ext uri="{FF2B5EF4-FFF2-40B4-BE49-F238E27FC236}">
                <a16:creationId xmlns:a16="http://schemas.microsoft.com/office/drawing/2014/main" id="{E7751F7D-CE1D-4309-9911-BB065DB9C9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C6738231-A2A1-41D3-89C3-19F5EF67EDB6}" type="slidenum">
              <a:rPr lang="en-US" altLang="it-IT" sz="1200" smtClean="0">
                <a:latin typeface="Arial Narrow" panose="020B0606020202030204" pitchFamily="34" charset="0"/>
              </a:rPr>
              <a:pPr/>
              <a:t>47</a:t>
            </a:fld>
            <a:endParaRPr lang="en-US" altLang="it-IT" sz="1200">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a:extLst>
              <a:ext uri="{FF2B5EF4-FFF2-40B4-BE49-F238E27FC236}">
                <a16:creationId xmlns:a16="http://schemas.microsoft.com/office/drawing/2014/main" id="{C322CDEB-8315-42AC-9583-4D94965BBCFF}"/>
              </a:ext>
            </a:extLst>
          </p:cNvPr>
          <p:cNvSpPr>
            <a:spLocks noGrp="1" noRot="1" noChangeAspect="1" noChangeArrowheads="1" noTextEdit="1"/>
          </p:cNvSpPr>
          <p:nvPr>
            <p:ph type="sldImg"/>
          </p:nvPr>
        </p:nvSpPr>
        <p:spPr>
          <a:ln/>
        </p:spPr>
      </p:sp>
      <p:sp>
        <p:nvSpPr>
          <p:cNvPr id="95235" name="Segnaposto note 2">
            <a:extLst>
              <a:ext uri="{FF2B5EF4-FFF2-40B4-BE49-F238E27FC236}">
                <a16:creationId xmlns:a16="http://schemas.microsoft.com/office/drawing/2014/main" id="{EF08C0F9-1438-43BB-8788-AADA5FF999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95236" name="Segnaposto numero diapositiva 3">
            <a:extLst>
              <a:ext uri="{FF2B5EF4-FFF2-40B4-BE49-F238E27FC236}">
                <a16:creationId xmlns:a16="http://schemas.microsoft.com/office/drawing/2014/main" id="{D8970CE9-0918-4892-A8F1-0E847E0AD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6331B77A-3E03-44B5-A400-29AE466F7426}" type="slidenum">
              <a:rPr lang="en-US" altLang="it-IT" sz="1200" smtClean="0">
                <a:latin typeface="Arial Narrow" panose="020B0606020202030204" pitchFamily="34" charset="0"/>
              </a:rPr>
              <a:pPr/>
              <a:t>48</a:t>
            </a:fld>
            <a:endParaRPr lang="en-US" altLang="it-IT" sz="1200">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440109E2-AE18-4313-A2A4-C4990F287D7D}"/>
              </a:ext>
            </a:extLst>
          </p:cNvPr>
          <p:cNvSpPr>
            <a:spLocks noGrp="1" noRot="1" noChangeAspect="1" noChangeArrowheads="1" noTextEdit="1"/>
          </p:cNvSpPr>
          <p:nvPr>
            <p:ph type="sldImg"/>
          </p:nvPr>
        </p:nvSpPr>
        <p:spPr>
          <a:ln/>
        </p:spPr>
      </p:sp>
      <p:sp>
        <p:nvSpPr>
          <p:cNvPr id="14339" name="Segnaposto note 2">
            <a:extLst>
              <a:ext uri="{FF2B5EF4-FFF2-40B4-BE49-F238E27FC236}">
                <a16:creationId xmlns:a16="http://schemas.microsoft.com/office/drawing/2014/main" id="{228E54D7-AA06-4872-8D4A-55EB204DCA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14340" name="Segnaposto numero diapositiva 3">
            <a:extLst>
              <a:ext uri="{FF2B5EF4-FFF2-40B4-BE49-F238E27FC236}">
                <a16:creationId xmlns:a16="http://schemas.microsoft.com/office/drawing/2014/main" id="{2AE40886-75FB-4F17-BCF0-00EF9869A8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AEC2A25F-EE51-420E-B117-80C209DC4131}" type="slidenum">
              <a:rPr lang="en-US" altLang="it-IT" sz="1200" smtClean="0">
                <a:latin typeface="Arial Narrow" panose="020B0606020202030204" pitchFamily="34" charset="0"/>
              </a:rPr>
              <a:pPr/>
              <a:t>4</a:t>
            </a:fld>
            <a:endParaRPr lang="en-US" altLang="it-IT" sz="1200">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a:extLst>
              <a:ext uri="{FF2B5EF4-FFF2-40B4-BE49-F238E27FC236}">
                <a16:creationId xmlns:a16="http://schemas.microsoft.com/office/drawing/2014/main" id="{543A0CD8-B592-4145-935E-9164A78F852E}"/>
              </a:ext>
            </a:extLst>
          </p:cNvPr>
          <p:cNvSpPr>
            <a:spLocks noGrp="1" noRot="1" noChangeAspect="1" noChangeArrowheads="1" noTextEdit="1"/>
          </p:cNvSpPr>
          <p:nvPr>
            <p:ph type="sldImg"/>
          </p:nvPr>
        </p:nvSpPr>
        <p:spPr>
          <a:ln/>
        </p:spPr>
      </p:sp>
      <p:sp>
        <p:nvSpPr>
          <p:cNvPr id="97283" name="Segnaposto note 2">
            <a:extLst>
              <a:ext uri="{FF2B5EF4-FFF2-40B4-BE49-F238E27FC236}">
                <a16:creationId xmlns:a16="http://schemas.microsoft.com/office/drawing/2014/main" id="{201E4AB1-B6C1-468A-8574-B2DCAD237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97284" name="Segnaposto numero diapositiva 3">
            <a:extLst>
              <a:ext uri="{FF2B5EF4-FFF2-40B4-BE49-F238E27FC236}">
                <a16:creationId xmlns:a16="http://schemas.microsoft.com/office/drawing/2014/main" id="{880446AA-BEB4-4EDF-95A9-F09B3B9D8B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F8C346D6-8B44-4352-92E8-5063B1CAB167}" type="slidenum">
              <a:rPr lang="en-US" altLang="it-IT" sz="1200" smtClean="0">
                <a:latin typeface="Arial Narrow" panose="020B0606020202030204" pitchFamily="34" charset="0"/>
              </a:rPr>
              <a:pPr/>
              <a:t>49</a:t>
            </a:fld>
            <a:endParaRPr lang="en-US" altLang="it-IT" sz="1200">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a:extLst>
              <a:ext uri="{FF2B5EF4-FFF2-40B4-BE49-F238E27FC236}">
                <a16:creationId xmlns:a16="http://schemas.microsoft.com/office/drawing/2014/main" id="{B8F6FE96-1260-441B-A50C-0CD46ECA15B1}"/>
              </a:ext>
            </a:extLst>
          </p:cNvPr>
          <p:cNvSpPr>
            <a:spLocks noGrp="1" noRot="1" noChangeAspect="1" noChangeArrowheads="1" noTextEdit="1"/>
          </p:cNvSpPr>
          <p:nvPr>
            <p:ph type="sldImg"/>
          </p:nvPr>
        </p:nvSpPr>
        <p:spPr>
          <a:ln/>
        </p:spPr>
      </p:sp>
      <p:sp>
        <p:nvSpPr>
          <p:cNvPr id="99331" name="Segnaposto note 2">
            <a:extLst>
              <a:ext uri="{FF2B5EF4-FFF2-40B4-BE49-F238E27FC236}">
                <a16:creationId xmlns:a16="http://schemas.microsoft.com/office/drawing/2014/main" id="{7CA56BC6-FF6A-43F9-B9B6-D2F6243E64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99332" name="Segnaposto numero diapositiva 3">
            <a:extLst>
              <a:ext uri="{FF2B5EF4-FFF2-40B4-BE49-F238E27FC236}">
                <a16:creationId xmlns:a16="http://schemas.microsoft.com/office/drawing/2014/main" id="{952AB397-F52F-433C-883E-40C989663A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5CC0BD3E-4A4E-4DF5-82B8-CF10DB39BE3A}" type="slidenum">
              <a:rPr lang="en-US" altLang="it-IT" sz="1200" smtClean="0">
                <a:latin typeface="Arial Narrow" panose="020B0606020202030204" pitchFamily="34" charset="0"/>
              </a:rPr>
              <a:pPr/>
              <a:t>50</a:t>
            </a:fld>
            <a:endParaRPr lang="en-US" altLang="it-IT" sz="1200">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D14CEBF8-A5DE-43CB-A639-891E2F402959}"/>
              </a:ext>
            </a:extLst>
          </p:cNvPr>
          <p:cNvSpPr>
            <a:spLocks noGrp="1" noRot="1" noChangeAspect="1" noChangeArrowheads="1" noTextEdit="1"/>
          </p:cNvSpPr>
          <p:nvPr>
            <p:ph type="sldImg"/>
          </p:nvPr>
        </p:nvSpPr>
        <p:spPr>
          <a:ln/>
        </p:spPr>
      </p:sp>
      <p:sp>
        <p:nvSpPr>
          <p:cNvPr id="16387" name="Segnaposto note 2">
            <a:extLst>
              <a:ext uri="{FF2B5EF4-FFF2-40B4-BE49-F238E27FC236}">
                <a16:creationId xmlns:a16="http://schemas.microsoft.com/office/drawing/2014/main" id="{F79C9533-76DA-48C5-B7BF-B33EC912A8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50405020304" pitchFamily="18" charset="0"/>
            </a:endParaRPr>
          </a:p>
        </p:txBody>
      </p:sp>
      <p:sp>
        <p:nvSpPr>
          <p:cNvPr id="16388" name="Segnaposto numero diapositiva 3">
            <a:extLst>
              <a:ext uri="{FF2B5EF4-FFF2-40B4-BE49-F238E27FC236}">
                <a16:creationId xmlns:a16="http://schemas.microsoft.com/office/drawing/2014/main" id="{7FB918DE-A324-4A7C-A0B1-74F9C8AD2F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4632DF19-7C58-48AE-85D8-8BF0F98322D8}" type="slidenum">
              <a:rPr lang="en-US" altLang="it-IT" sz="1200" smtClean="0">
                <a:latin typeface="Arial Narrow" panose="020B0606020202030204" pitchFamily="34" charset="0"/>
              </a:rPr>
              <a:pPr/>
              <a:t>5</a:t>
            </a:fld>
            <a:endParaRPr lang="en-US" altLang="it-IT" sz="1200">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a:extLst>
              <a:ext uri="{FF2B5EF4-FFF2-40B4-BE49-F238E27FC236}">
                <a16:creationId xmlns:a16="http://schemas.microsoft.com/office/drawing/2014/main" id="{9D330EE3-EBA9-4393-897E-DF9F0E25B084}"/>
              </a:ext>
            </a:extLst>
          </p:cNvPr>
          <p:cNvSpPr>
            <a:spLocks noGrp="1" noRot="1" noChangeAspect="1" noChangeArrowheads="1" noTextEdit="1"/>
          </p:cNvSpPr>
          <p:nvPr>
            <p:ph type="sldImg"/>
          </p:nvPr>
        </p:nvSpPr>
        <p:spPr>
          <a:ln/>
        </p:spPr>
      </p:sp>
      <p:sp>
        <p:nvSpPr>
          <p:cNvPr id="18435" name="Segnaposto note 2">
            <a:extLst>
              <a:ext uri="{FF2B5EF4-FFF2-40B4-BE49-F238E27FC236}">
                <a16:creationId xmlns:a16="http://schemas.microsoft.com/office/drawing/2014/main" id="{83D46BDD-226E-4622-8F71-0B43B35FDF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Times" panose="02020603050405020304" pitchFamily="18" charset="0"/>
              </a:rPr>
              <a:t>The aim of this study was to analyze the relationship between the chemical composition of milk and the actual cheese yield according to a wide-ranging variation of milk fat and protein contents. In order to do this, animal and milk characteristics susceptible of affecting cheese yield were</a:t>
            </a:r>
          </a:p>
          <a:p>
            <a:r>
              <a:rPr lang="it-IT" altLang="it-IT">
                <a:latin typeface="Times" panose="02020603050405020304" pitchFamily="18" charset="0"/>
              </a:rPr>
              <a:t>recorded from different controlled-condition cheesemaking experiments.</a:t>
            </a:r>
          </a:p>
        </p:txBody>
      </p:sp>
      <p:sp>
        <p:nvSpPr>
          <p:cNvPr id="18436" name="Segnaposto numero diapositiva 3">
            <a:extLst>
              <a:ext uri="{FF2B5EF4-FFF2-40B4-BE49-F238E27FC236}">
                <a16:creationId xmlns:a16="http://schemas.microsoft.com/office/drawing/2014/main" id="{827E6C55-7D32-4B19-B98B-0113421DF5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91787739-F800-4D14-8E1D-40C89BFA6DBA}" type="slidenum">
              <a:rPr lang="en-US" altLang="it-IT" sz="1200" smtClean="0">
                <a:latin typeface="Arial Narrow" panose="020B0606020202030204" pitchFamily="34" charset="0"/>
              </a:rPr>
              <a:pPr/>
              <a:t>6</a:t>
            </a:fld>
            <a:endParaRPr lang="en-US" altLang="it-IT" sz="1200">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809A4004-14C8-4D06-A1F8-4D375F0DFAE8}"/>
              </a:ext>
            </a:extLst>
          </p:cNvPr>
          <p:cNvSpPr>
            <a:spLocks noGrp="1" noRot="1" noChangeAspect="1" noChangeArrowheads="1" noTextEdit="1"/>
          </p:cNvSpPr>
          <p:nvPr>
            <p:ph type="sldImg"/>
          </p:nvPr>
        </p:nvSpPr>
        <p:spPr>
          <a:ln/>
        </p:spPr>
      </p:sp>
      <p:sp>
        <p:nvSpPr>
          <p:cNvPr id="20483" name="Segnaposto note 2">
            <a:extLst>
              <a:ext uri="{FF2B5EF4-FFF2-40B4-BE49-F238E27FC236}">
                <a16:creationId xmlns:a16="http://schemas.microsoft.com/office/drawing/2014/main" id="{E98E8193-2B54-4F59-A0CB-345566E6D9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a:latin typeface="Times" panose="02020603050405020304" pitchFamily="18" charset="0"/>
              </a:rPr>
              <a:t>Yf =</a:t>
            </a:r>
            <a:r>
              <a:rPr lang="en-US" altLang="it-IT">
                <a:latin typeface="Times" panose="02020603050405020304" pitchFamily="18" charset="0"/>
              </a:rPr>
              <a:t> Fresh cheese yield </a:t>
            </a:r>
          </a:p>
          <a:p>
            <a:r>
              <a:rPr lang="en-US" altLang="it-IT" b="1">
                <a:latin typeface="Times" panose="02020603050405020304" pitchFamily="18" charset="0"/>
              </a:rPr>
              <a:t>Ydm </a:t>
            </a:r>
            <a:r>
              <a:rPr lang="en-US" altLang="it-IT">
                <a:latin typeface="Times" panose="02020603050405020304" pitchFamily="18" charset="0"/>
              </a:rPr>
              <a:t>= Cheese DM yield </a:t>
            </a:r>
          </a:p>
          <a:p>
            <a:r>
              <a:rPr lang="en-US" altLang="it-IT" b="1">
                <a:latin typeface="Times" panose="02020603050405020304" pitchFamily="18" charset="0"/>
              </a:rPr>
              <a:t>CRdm = </a:t>
            </a:r>
            <a:r>
              <a:rPr lang="en-US" altLang="it-IT">
                <a:latin typeface="Times" panose="02020603050405020304" pitchFamily="18" charset="0"/>
              </a:rPr>
              <a:t>Dry matter recovery coefficient (%) </a:t>
            </a:r>
          </a:p>
          <a:p>
            <a:endParaRPr lang="en-US" altLang="it-IT">
              <a:latin typeface="Times" panose="02020603050405020304" pitchFamily="18" charset="0"/>
            </a:endParaRPr>
          </a:p>
          <a:p>
            <a:r>
              <a:rPr lang="en-US" altLang="it-IT">
                <a:latin typeface="Times" panose="02020603050405020304" pitchFamily="18" charset="0"/>
              </a:rPr>
              <a:t>The coefficient of dry matter recovery (CRdm) was computed by </a:t>
            </a:r>
            <a:r>
              <a:rPr lang="it-IT" altLang="it-IT">
                <a:latin typeface="Times" panose="02020603050405020304" pitchFamily="18" charset="0"/>
              </a:rPr>
              <a:t>applying the following formula:</a:t>
            </a:r>
          </a:p>
          <a:p>
            <a:endParaRPr lang="it-IT" altLang="it-IT">
              <a:latin typeface="Times" panose="02020603050405020304" pitchFamily="18" charset="0"/>
            </a:endParaRPr>
          </a:p>
          <a:p>
            <a:r>
              <a:rPr lang="it-IT" altLang="it-IT" b="1">
                <a:latin typeface="Times" panose="02020603050405020304" pitchFamily="18" charset="0"/>
              </a:rPr>
              <a:t>CRdm</a:t>
            </a:r>
            <a:r>
              <a:rPr lang="it-IT" altLang="it-IT">
                <a:latin typeface="Times" panose="02020603050405020304" pitchFamily="18" charset="0"/>
              </a:rPr>
              <a:t> = </a:t>
            </a:r>
            <a:r>
              <a:rPr lang="en-US" altLang="it-IT">
                <a:latin typeface="Times" panose="02020603050405020304" pitchFamily="18" charset="0"/>
              </a:rPr>
              <a:t>[(curd quantity ´ dry matter at </a:t>
            </a:r>
            <a:r>
              <a:rPr lang="it-IT" altLang="it-IT">
                <a:latin typeface="Times" panose="02020603050405020304" pitchFamily="18" charset="0"/>
              </a:rPr>
              <a:t>molding) / (milk quantity ´ milk dry matter)] ´ 100.</a:t>
            </a:r>
          </a:p>
        </p:txBody>
      </p:sp>
      <p:sp>
        <p:nvSpPr>
          <p:cNvPr id="20484" name="Segnaposto numero diapositiva 3">
            <a:extLst>
              <a:ext uri="{FF2B5EF4-FFF2-40B4-BE49-F238E27FC236}">
                <a16:creationId xmlns:a16="http://schemas.microsoft.com/office/drawing/2014/main" id="{F5E0DCD9-1AA2-44F8-915C-24BD8E4E4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3673DE36-861E-4C79-8883-092FD1EC2729}" type="slidenum">
              <a:rPr lang="en-US" altLang="it-IT" sz="1200" smtClean="0">
                <a:latin typeface="Arial Narrow" panose="020B0606020202030204" pitchFamily="34" charset="0"/>
              </a:rPr>
              <a:pPr/>
              <a:t>7</a:t>
            </a:fld>
            <a:endParaRPr lang="en-US" altLang="it-IT" sz="1200">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D5515D5D-7425-4174-87E5-1697051824B8}"/>
              </a:ext>
            </a:extLst>
          </p:cNvPr>
          <p:cNvSpPr>
            <a:spLocks noGrp="1" noRot="1" noChangeAspect="1" noChangeArrowheads="1" noTextEdit="1"/>
          </p:cNvSpPr>
          <p:nvPr>
            <p:ph type="sldImg"/>
          </p:nvPr>
        </p:nvSpPr>
        <p:spPr>
          <a:ln/>
        </p:spPr>
      </p:sp>
      <p:sp>
        <p:nvSpPr>
          <p:cNvPr id="22531" name="Segnaposto note 2">
            <a:extLst>
              <a:ext uri="{FF2B5EF4-FFF2-40B4-BE49-F238E27FC236}">
                <a16:creationId xmlns:a16="http://schemas.microsoft.com/office/drawing/2014/main" id="{B38966D0-99D4-4DE1-B295-ACBA4EAD4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z="1000">
                <a:latin typeface="Times" panose="02020603050405020304" pitchFamily="18" charset="0"/>
              </a:rPr>
              <a:t>Fresh yield (</a:t>
            </a:r>
            <a:r>
              <a:rPr lang="en-US" altLang="it-IT" sz="1000" b="1">
                <a:latin typeface="Times" panose="02020603050405020304" pitchFamily="18" charset="0"/>
              </a:rPr>
              <a:t>Yf</a:t>
            </a:r>
            <a:r>
              <a:rPr lang="en-US" altLang="it-IT" sz="1000">
                <a:latin typeface="Times" panose="02020603050405020304" pitchFamily="18" charset="0"/>
              </a:rPr>
              <a:t>) was significantly correlated to the fat and protein contents (equation (1)). In the model, this variable (FPC) alone explained 77% of fresh yield variability.</a:t>
            </a:r>
          </a:p>
          <a:p>
            <a:r>
              <a:rPr lang="en-US" altLang="it-IT" sz="1000">
                <a:latin typeface="Times" panose="02020603050405020304" pitchFamily="18" charset="0"/>
              </a:rPr>
              <a:t>The correlation with DM yield (</a:t>
            </a:r>
            <a:r>
              <a:rPr lang="en-US" altLang="it-IT" sz="1000" b="1">
                <a:latin typeface="Times" panose="02020603050405020304" pitchFamily="18" charset="0"/>
              </a:rPr>
              <a:t>Ydm</a:t>
            </a:r>
            <a:r>
              <a:rPr lang="en-US" altLang="it-IT" sz="1000">
                <a:latin typeface="Times" panose="02020603050405020304" pitchFamily="18" charset="0"/>
              </a:rPr>
              <a:t>) was even stronger (equation (2), 87% of the explained variability). With such a great variation of milk fat and protein contents (55–85 g.kg–1),</a:t>
            </a:r>
          </a:p>
          <a:p>
            <a:r>
              <a:rPr lang="en-US" altLang="it-IT" sz="1000">
                <a:latin typeface="Times" panose="02020603050405020304" pitchFamily="18" charset="0"/>
              </a:rPr>
              <a:t>the relation between FPC and DM yield was linear (Fig. 1), as already observed by Colin </a:t>
            </a:r>
            <a:r>
              <a:rPr lang="it-IT" altLang="it-IT" sz="1000">
                <a:latin typeface="Times" panose="02020603050405020304" pitchFamily="18" charset="0"/>
              </a:rPr>
              <a:t>et al. [5], in soft paste cheesemaking experiments.</a:t>
            </a:r>
          </a:p>
          <a:p>
            <a:r>
              <a:rPr lang="en-US" altLang="it-IT" sz="1000">
                <a:latin typeface="Times" panose="02020603050405020304" pitchFamily="18" charset="0"/>
              </a:rPr>
              <a:t>The dry matter recovery coefficient (</a:t>
            </a:r>
            <a:r>
              <a:rPr lang="en-US" altLang="it-IT" sz="1000" b="1">
                <a:latin typeface="Times" panose="02020603050405020304" pitchFamily="18" charset="0"/>
              </a:rPr>
              <a:t>CRdm</a:t>
            </a:r>
            <a:r>
              <a:rPr lang="en-US" altLang="it-IT" sz="1000">
                <a:latin typeface="Times" panose="02020603050405020304" pitchFamily="18" charset="0"/>
              </a:rPr>
              <a:t>) was higher when milk fat and protein content were higher (equation (3), +3.6 points per 100 for a 10 g.kg–1 increase in fat and protein contents). Indeed, the fat and protein losses in whey (as assessed from whey DM) varied little: these losses only increased by 0.1 g.kg–1 as milk fat and protein content increased by 10 g.kg–1. In relative terms, fat and protein losses in whey were lower in the milks characterized by high fat and protein contents.</a:t>
            </a:r>
            <a:endParaRPr lang="it-IT" altLang="it-IT" sz="1000">
              <a:latin typeface="Times" panose="02020603050405020304" pitchFamily="18" charset="0"/>
            </a:endParaRPr>
          </a:p>
        </p:txBody>
      </p:sp>
      <p:sp>
        <p:nvSpPr>
          <p:cNvPr id="22532" name="Segnaposto numero diapositiva 3">
            <a:extLst>
              <a:ext uri="{FF2B5EF4-FFF2-40B4-BE49-F238E27FC236}">
                <a16:creationId xmlns:a16="http://schemas.microsoft.com/office/drawing/2014/main" id="{9C99113B-B744-4A25-9CDD-F208A6E9AC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5942BADF-2A8D-4839-86C8-23A8908A892F}" type="slidenum">
              <a:rPr lang="en-US" altLang="it-IT" sz="1200" smtClean="0">
                <a:latin typeface="Arial Narrow" panose="020B0606020202030204" pitchFamily="34" charset="0"/>
              </a:rPr>
              <a:pPr/>
              <a:t>8</a:t>
            </a:fld>
            <a:endParaRPr lang="en-US" altLang="it-IT" sz="1200">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55D28E93-313B-4AFC-8682-24B0F8493321}"/>
              </a:ext>
            </a:extLst>
          </p:cNvPr>
          <p:cNvSpPr>
            <a:spLocks noGrp="1" noRot="1" noChangeAspect="1" noChangeArrowheads="1" noTextEdit="1"/>
          </p:cNvSpPr>
          <p:nvPr>
            <p:ph type="sldImg"/>
          </p:nvPr>
        </p:nvSpPr>
        <p:spPr>
          <a:ln/>
        </p:spPr>
      </p:sp>
      <p:sp>
        <p:nvSpPr>
          <p:cNvPr id="24579" name="Segnaposto note 2">
            <a:extLst>
              <a:ext uri="{FF2B5EF4-FFF2-40B4-BE49-F238E27FC236}">
                <a16:creationId xmlns:a16="http://schemas.microsoft.com/office/drawing/2014/main" id="{C691EAD3-3223-4E12-9789-ED48401EE8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Times" panose="02020603050405020304" pitchFamily="18" charset="0"/>
              </a:rPr>
              <a:t>Regressions between concentration of total protein and cheese yield expressed as g of cheese per 100 g of milk or as g of dry cheese solids per 100 g of milk (a) and as g of water in cheese per 100 g of milk (b). </a:t>
            </a:r>
          </a:p>
          <a:p>
            <a:r>
              <a:rPr lang="en-US" altLang="it-IT">
                <a:latin typeface="Times" panose="02020603050405020304" pitchFamily="18" charset="0"/>
              </a:rPr>
              <a:t>For each unit increase in concentration of total protein, cheese yield increased by 2.40 and moisture free cheese yield increased by 0.86 units (Figure 9a). The WHC, referred to as the difference between cheese yield and moisture free cheese yield, increased by 1.49 units per each unit increase in protein concentration (Figure 9b).  </a:t>
            </a:r>
            <a:endParaRPr lang="it-IT" altLang="it-IT">
              <a:latin typeface="Times" panose="02020603050405020304" pitchFamily="18" charset="0"/>
            </a:endParaRPr>
          </a:p>
        </p:txBody>
      </p:sp>
      <p:sp>
        <p:nvSpPr>
          <p:cNvPr id="24580" name="Segnaposto numero diapositiva 3">
            <a:extLst>
              <a:ext uri="{FF2B5EF4-FFF2-40B4-BE49-F238E27FC236}">
                <a16:creationId xmlns:a16="http://schemas.microsoft.com/office/drawing/2014/main" id="{0609B4C6-4F8D-43A7-9181-746EC35338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78B5ADF4-A9D3-488D-A40A-9765D9E2C48A}" type="slidenum">
              <a:rPr lang="en-US" altLang="it-IT" sz="1200" smtClean="0">
                <a:latin typeface="Arial Narrow" panose="020B0606020202030204" pitchFamily="34" charset="0"/>
              </a:rPr>
              <a:pPr/>
              <a:t>9</a:t>
            </a:fld>
            <a:endParaRPr lang="en-US" altLang="it-IT" sz="1200">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olo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17" name="Sottotitolo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29">
            <a:extLst>
              <a:ext uri="{FF2B5EF4-FFF2-40B4-BE49-F238E27FC236}">
                <a16:creationId xmlns:a16="http://schemas.microsoft.com/office/drawing/2014/main" id="{5D36182D-3DBE-4C2D-ACC2-4925320CB511}"/>
              </a:ext>
            </a:extLst>
          </p:cNvPr>
          <p:cNvSpPr>
            <a:spLocks noGrp="1"/>
          </p:cNvSpPr>
          <p:nvPr>
            <p:ph type="dt" sz="half" idx="10"/>
          </p:nvPr>
        </p:nvSpPr>
        <p:spPr/>
        <p:txBody>
          <a:bodyPr/>
          <a:lstStyle>
            <a:lvl1pPr>
              <a:defRPr/>
            </a:lvl1pPr>
          </a:lstStyle>
          <a:p>
            <a:pPr>
              <a:defRPr/>
            </a:pPr>
            <a:endParaRPr lang="en-US" altLang="en-US"/>
          </a:p>
        </p:txBody>
      </p:sp>
      <p:sp>
        <p:nvSpPr>
          <p:cNvPr id="5" name="Segnaposto piè di pagina 18">
            <a:extLst>
              <a:ext uri="{FF2B5EF4-FFF2-40B4-BE49-F238E27FC236}">
                <a16:creationId xmlns:a16="http://schemas.microsoft.com/office/drawing/2014/main" id="{928D3D74-1BAD-4256-B9E4-69A702CDB8CD}"/>
              </a:ext>
            </a:extLst>
          </p:cNvPr>
          <p:cNvSpPr>
            <a:spLocks noGrp="1"/>
          </p:cNvSpPr>
          <p:nvPr>
            <p:ph type="ftr" sz="quarter" idx="11"/>
          </p:nvPr>
        </p:nvSpPr>
        <p:spPr/>
        <p:txBody>
          <a:bodyPr/>
          <a:lstStyle>
            <a:lvl1pPr>
              <a:defRPr/>
            </a:lvl1pPr>
          </a:lstStyle>
          <a:p>
            <a:pPr>
              <a:defRPr/>
            </a:pPr>
            <a:endParaRPr lang="en-US" altLang="en-US"/>
          </a:p>
        </p:txBody>
      </p:sp>
      <p:sp>
        <p:nvSpPr>
          <p:cNvPr id="6" name="Segnaposto numero diapositiva 26">
            <a:extLst>
              <a:ext uri="{FF2B5EF4-FFF2-40B4-BE49-F238E27FC236}">
                <a16:creationId xmlns:a16="http://schemas.microsoft.com/office/drawing/2014/main" id="{02493781-B28C-4272-96C4-BFCFD2DE829E}"/>
              </a:ext>
            </a:extLst>
          </p:cNvPr>
          <p:cNvSpPr>
            <a:spLocks noGrp="1"/>
          </p:cNvSpPr>
          <p:nvPr>
            <p:ph type="sldNum" sz="quarter" idx="12"/>
          </p:nvPr>
        </p:nvSpPr>
        <p:spPr/>
        <p:txBody>
          <a:bodyPr/>
          <a:lstStyle>
            <a:lvl1pPr>
              <a:defRPr>
                <a:solidFill>
                  <a:srgbClr val="D1EAEE"/>
                </a:solidFill>
              </a:defRPr>
            </a:lvl1pPr>
          </a:lstStyle>
          <a:p>
            <a:pPr>
              <a:defRPr/>
            </a:pPr>
            <a:fld id="{0ED2D8E7-52F6-476F-B096-E7EC58441A98}" type="slidenum">
              <a:rPr lang="en-US" altLang="en-US"/>
              <a:pPr>
                <a:defRPr/>
              </a:pPr>
              <a:t>‹#›</a:t>
            </a:fld>
            <a:endParaRPr lang="en-US" altLang="en-US"/>
          </a:p>
        </p:txBody>
      </p:sp>
    </p:spTree>
    <p:extLst>
      <p:ext uri="{BB962C8B-B14F-4D97-AF65-F5344CB8AC3E}">
        <p14:creationId xmlns:p14="http://schemas.microsoft.com/office/powerpoint/2010/main" val="15283790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a:extLst>
              <a:ext uri="{FF2B5EF4-FFF2-40B4-BE49-F238E27FC236}">
                <a16:creationId xmlns:a16="http://schemas.microsoft.com/office/drawing/2014/main" id="{18BEC9EF-0600-4E13-BC2D-331D984AD218}"/>
              </a:ext>
            </a:extLst>
          </p:cNvPr>
          <p:cNvSpPr>
            <a:spLocks noGrp="1"/>
          </p:cNvSpPr>
          <p:nvPr>
            <p:ph type="dt" sz="half" idx="10"/>
          </p:nvPr>
        </p:nvSpPr>
        <p:spPr/>
        <p:txBody>
          <a:bodyPr/>
          <a:lstStyle>
            <a:lvl1pPr>
              <a:defRPr/>
            </a:lvl1pPr>
          </a:lstStyle>
          <a:p>
            <a:pPr>
              <a:defRPr/>
            </a:pPr>
            <a:endParaRPr lang="en-US" altLang="en-US"/>
          </a:p>
        </p:txBody>
      </p:sp>
      <p:sp>
        <p:nvSpPr>
          <p:cNvPr id="5" name="Segnaposto piè di pagina 21">
            <a:extLst>
              <a:ext uri="{FF2B5EF4-FFF2-40B4-BE49-F238E27FC236}">
                <a16:creationId xmlns:a16="http://schemas.microsoft.com/office/drawing/2014/main" id="{1680C767-324C-4FA9-920B-30F3B4C22020}"/>
              </a:ext>
            </a:extLst>
          </p:cNvPr>
          <p:cNvSpPr>
            <a:spLocks noGrp="1"/>
          </p:cNvSpPr>
          <p:nvPr>
            <p:ph type="ftr" sz="quarter" idx="11"/>
          </p:nvPr>
        </p:nvSpPr>
        <p:spPr/>
        <p:txBody>
          <a:bodyPr/>
          <a:lstStyle>
            <a:lvl1pPr>
              <a:defRPr/>
            </a:lvl1pPr>
          </a:lstStyle>
          <a:p>
            <a:pPr>
              <a:defRPr/>
            </a:pPr>
            <a:endParaRPr lang="en-US" altLang="en-US"/>
          </a:p>
        </p:txBody>
      </p:sp>
      <p:sp>
        <p:nvSpPr>
          <p:cNvPr id="6" name="Segnaposto numero diapositiva 17">
            <a:extLst>
              <a:ext uri="{FF2B5EF4-FFF2-40B4-BE49-F238E27FC236}">
                <a16:creationId xmlns:a16="http://schemas.microsoft.com/office/drawing/2014/main" id="{5287B6EB-7434-49AE-A854-23AB2D4D918A}"/>
              </a:ext>
            </a:extLst>
          </p:cNvPr>
          <p:cNvSpPr>
            <a:spLocks noGrp="1"/>
          </p:cNvSpPr>
          <p:nvPr>
            <p:ph type="sldNum" sz="quarter" idx="12"/>
          </p:nvPr>
        </p:nvSpPr>
        <p:spPr/>
        <p:txBody>
          <a:bodyPr/>
          <a:lstStyle>
            <a:lvl1pPr>
              <a:defRPr/>
            </a:lvl1pPr>
          </a:lstStyle>
          <a:p>
            <a:pPr>
              <a:defRPr/>
            </a:pPr>
            <a:fld id="{C707DE77-C828-4B6D-B36D-69B5EEFDA31D}" type="slidenum">
              <a:rPr lang="en-US" altLang="en-US"/>
              <a:pPr>
                <a:defRPr/>
              </a:pPr>
              <a:t>‹#›</a:t>
            </a:fld>
            <a:endParaRPr lang="en-US" altLang="en-US"/>
          </a:p>
        </p:txBody>
      </p:sp>
    </p:spTree>
    <p:extLst>
      <p:ext uri="{BB962C8B-B14F-4D97-AF65-F5344CB8AC3E}">
        <p14:creationId xmlns:p14="http://schemas.microsoft.com/office/powerpoint/2010/main" val="21667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914402"/>
            <a:ext cx="2743200" cy="5211763"/>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09600" y="914402"/>
            <a:ext cx="8026400" cy="52117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a:extLst>
              <a:ext uri="{FF2B5EF4-FFF2-40B4-BE49-F238E27FC236}">
                <a16:creationId xmlns:a16="http://schemas.microsoft.com/office/drawing/2014/main" id="{DEE5E94A-077E-4A2B-BD47-D130A869DC6F}"/>
              </a:ext>
            </a:extLst>
          </p:cNvPr>
          <p:cNvSpPr>
            <a:spLocks noGrp="1"/>
          </p:cNvSpPr>
          <p:nvPr>
            <p:ph type="dt" sz="half" idx="10"/>
          </p:nvPr>
        </p:nvSpPr>
        <p:spPr/>
        <p:txBody>
          <a:bodyPr/>
          <a:lstStyle>
            <a:lvl1pPr>
              <a:defRPr/>
            </a:lvl1pPr>
          </a:lstStyle>
          <a:p>
            <a:pPr>
              <a:defRPr/>
            </a:pPr>
            <a:endParaRPr lang="en-US" altLang="en-US"/>
          </a:p>
        </p:txBody>
      </p:sp>
      <p:sp>
        <p:nvSpPr>
          <p:cNvPr id="5" name="Segnaposto piè di pagina 21">
            <a:extLst>
              <a:ext uri="{FF2B5EF4-FFF2-40B4-BE49-F238E27FC236}">
                <a16:creationId xmlns:a16="http://schemas.microsoft.com/office/drawing/2014/main" id="{85547BBF-C227-4B35-B218-9B4228BE2FB8}"/>
              </a:ext>
            </a:extLst>
          </p:cNvPr>
          <p:cNvSpPr>
            <a:spLocks noGrp="1"/>
          </p:cNvSpPr>
          <p:nvPr>
            <p:ph type="ftr" sz="quarter" idx="11"/>
          </p:nvPr>
        </p:nvSpPr>
        <p:spPr/>
        <p:txBody>
          <a:bodyPr/>
          <a:lstStyle>
            <a:lvl1pPr>
              <a:defRPr/>
            </a:lvl1pPr>
          </a:lstStyle>
          <a:p>
            <a:pPr>
              <a:defRPr/>
            </a:pPr>
            <a:endParaRPr lang="en-US" altLang="en-US"/>
          </a:p>
        </p:txBody>
      </p:sp>
      <p:sp>
        <p:nvSpPr>
          <p:cNvPr id="6" name="Segnaposto numero diapositiva 17">
            <a:extLst>
              <a:ext uri="{FF2B5EF4-FFF2-40B4-BE49-F238E27FC236}">
                <a16:creationId xmlns:a16="http://schemas.microsoft.com/office/drawing/2014/main" id="{9380027F-6216-4878-8A7F-A1FD1BCFB926}"/>
              </a:ext>
            </a:extLst>
          </p:cNvPr>
          <p:cNvSpPr>
            <a:spLocks noGrp="1"/>
          </p:cNvSpPr>
          <p:nvPr>
            <p:ph type="sldNum" sz="quarter" idx="12"/>
          </p:nvPr>
        </p:nvSpPr>
        <p:spPr/>
        <p:txBody>
          <a:bodyPr/>
          <a:lstStyle>
            <a:lvl1pPr>
              <a:defRPr/>
            </a:lvl1pPr>
          </a:lstStyle>
          <a:p>
            <a:pPr>
              <a:defRPr/>
            </a:pPr>
            <a:fld id="{F99180BB-C5A3-4B0B-AEF0-873993130E3F}" type="slidenum">
              <a:rPr lang="en-US" altLang="en-US"/>
              <a:pPr>
                <a:defRPr/>
              </a:pPr>
              <a:t>‹#›</a:t>
            </a:fld>
            <a:endParaRPr lang="en-US" altLang="en-US"/>
          </a:p>
        </p:txBody>
      </p:sp>
    </p:spTree>
    <p:extLst>
      <p:ext uri="{BB962C8B-B14F-4D97-AF65-F5344CB8AC3E}">
        <p14:creationId xmlns:p14="http://schemas.microsoft.com/office/powerpoint/2010/main" val="75130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a:extLst>
              <a:ext uri="{FF2B5EF4-FFF2-40B4-BE49-F238E27FC236}">
                <a16:creationId xmlns:a16="http://schemas.microsoft.com/office/drawing/2014/main" id="{7B899235-767B-4E5B-ADB8-33358B025DDD}"/>
              </a:ext>
            </a:extLst>
          </p:cNvPr>
          <p:cNvSpPr>
            <a:spLocks noGrp="1"/>
          </p:cNvSpPr>
          <p:nvPr>
            <p:ph type="dt" sz="half" idx="10"/>
          </p:nvPr>
        </p:nvSpPr>
        <p:spPr/>
        <p:txBody>
          <a:bodyPr/>
          <a:lstStyle>
            <a:lvl1pPr>
              <a:defRPr/>
            </a:lvl1pPr>
          </a:lstStyle>
          <a:p>
            <a:pPr>
              <a:defRPr/>
            </a:pPr>
            <a:endParaRPr lang="en-US" altLang="en-US"/>
          </a:p>
        </p:txBody>
      </p:sp>
      <p:sp>
        <p:nvSpPr>
          <p:cNvPr id="5" name="Segnaposto piè di pagina 21">
            <a:extLst>
              <a:ext uri="{FF2B5EF4-FFF2-40B4-BE49-F238E27FC236}">
                <a16:creationId xmlns:a16="http://schemas.microsoft.com/office/drawing/2014/main" id="{AF57E681-C3B7-4DC5-A804-FCC8536B86C8}"/>
              </a:ext>
            </a:extLst>
          </p:cNvPr>
          <p:cNvSpPr>
            <a:spLocks noGrp="1"/>
          </p:cNvSpPr>
          <p:nvPr>
            <p:ph type="ftr" sz="quarter" idx="11"/>
          </p:nvPr>
        </p:nvSpPr>
        <p:spPr/>
        <p:txBody>
          <a:bodyPr/>
          <a:lstStyle>
            <a:lvl1pPr>
              <a:defRPr/>
            </a:lvl1pPr>
          </a:lstStyle>
          <a:p>
            <a:pPr>
              <a:defRPr/>
            </a:pPr>
            <a:endParaRPr lang="en-US" altLang="en-US"/>
          </a:p>
        </p:txBody>
      </p:sp>
      <p:sp>
        <p:nvSpPr>
          <p:cNvPr id="6" name="Segnaposto numero diapositiva 17">
            <a:extLst>
              <a:ext uri="{FF2B5EF4-FFF2-40B4-BE49-F238E27FC236}">
                <a16:creationId xmlns:a16="http://schemas.microsoft.com/office/drawing/2014/main" id="{8A21AE9B-FDB4-4287-B85B-EB2607457893}"/>
              </a:ext>
            </a:extLst>
          </p:cNvPr>
          <p:cNvSpPr>
            <a:spLocks noGrp="1"/>
          </p:cNvSpPr>
          <p:nvPr>
            <p:ph type="sldNum" sz="quarter" idx="12"/>
          </p:nvPr>
        </p:nvSpPr>
        <p:spPr/>
        <p:txBody>
          <a:bodyPr/>
          <a:lstStyle>
            <a:lvl1pPr>
              <a:defRPr/>
            </a:lvl1pPr>
          </a:lstStyle>
          <a:p>
            <a:pPr>
              <a:defRPr/>
            </a:pPr>
            <a:fld id="{B1E65074-CB18-4C87-B593-36A807755D7F}" type="slidenum">
              <a:rPr lang="en-US" altLang="en-US"/>
              <a:pPr>
                <a:defRPr/>
              </a:pPr>
              <a:t>‹#›</a:t>
            </a:fld>
            <a:endParaRPr lang="en-US" altLang="en-US"/>
          </a:p>
        </p:txBody>
      </p:sp>
    </p:spTree>
    <p:extLst>
      <p:ext uri="{BB962C8B-B14F-4D97-AF65-F5344CB8AC3E}">
        <p14:creationId xmlns:p14="http://schemas.microsoft.com/office/powerpoint/2010/main" val="41336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5379FF50-95CA-41D9-B125-E29BC0F396BC}"/>
              </a:ext>
            </a:extLst>
          </p:cNvPr>
          <p:cNvSpPr>
            <a:spLocks noGrp="1"/>
          </p:cNvSpPr>
          <p:nvPr>
            <p:ph type="dt" sz="half" idx="10"/>
          </p:nvPr>
        </p:nvSpPr>
        <p:spPr/>
        <p:txBody>
          <a:bodyPr/>
          <a:lstStyle>
            <a:lvl1pPr>
              <a:defRPr/>
            </a:lvl1pPr>
          </a:lstStyle>
          <a:p>
            <a:pPr>
              <a:defRPr/>
            </a:pPr>
            <a:endParaRPr lang="en-US" altLang="en-US"/>
          </a:p>
        </p:txBody>
      </p:sp>
      <p:sp>
        <p:nvSpPr>
          <p:cNvPr id="5" name="Segnaposto piè di pagina 4">
            <a:extLst>
              <a:ext uri="{FF2B5EF4-FFF2-40B4-BE49-F238E27FC236}">
                <a16:creationId xmlns:a16="http://schemas.microsoft.com/office/drawing/2014/main" id="{E8951AA8-44FF-4692-A83B-2303F4DE40CD}"/>
              </a:ext>
            </a:extLst>
          </p:cNvPr>
          <p:cNvSpPr>
            <a:spLocks noGrp="1"/>
          </p:cNvSpPr>
          <p:nvPr>
            <p:ph type="ftr" sz="quarter" idx="11"/>
          </p:nvPr>
        </p:nvSpPr>
        <p:spPr/>
        <p:txBody>
          <a:bodyPr/>
          <a:lstStyle>
            <a:lvl1pPr>
              <a:defRPr/>
            </a:lvl1pPr>
          </a:lstStyle>
          <a:p>
            <a:pPr>
              <a:defRPr/>
            </a:pPr>
            <a:endParaRPr lang="en-US" altLang="en-US"/>
          </a:p>
        </p:txBody>
      </p:sp>
      <p:sp>
        <p:nvSpPr>
          <p:cNvPr id="6" name="Segnaposto numero diapositiva 5">
            <a:extLst>
              <a:ext uri="{FF2B5EF4-FFF2-40B4-BE49-F238E27FC236}">
                <a16:creationId xmlns:a16="http://schemas.microsoft.com/office/drawing/2014/main" id="{8BA72FE8-68EC-4E4D-BCE0-AC9E16E1A4BC}"/>
              </a:ext>
            </a:extLst>
          </p:cNvPr>
          <p:cNvSpPr>
            <a:spLocks noGrp="1"/>
          </p:cNvSpPr>
          <p:nvPr>
            <p:ph type="sldNum" sz="quarter" idx="12"/>
          </p:nvPr>
        </p:nvSpPr>
        <p:spPr/>
        <p:txBody>
          <a:bodyPr/>
          <a:lstStyle>
            <a:lvl1pPr>
              <a:defRPr>
                <a:solidFill>
                  <a:srgbClr val="D1EAEE"/>
                </a:solidFill>
              </a:defRPr>
            </a:lvl1pPr>
          </a:lstStyle>
          <a:p>
            <a:pPr>
              <a:defRPr/>
            </a:pPr>
            <a:fld id="{DD1942A2-FC6D-45F3-8D45-6B844EED12DF}" type="slidenum">
              <a:rPr lang="en-US" altLang="en-US"/>
              <a:pPr>
                <a:defRPr/>
              </a:pPr>
              <a:t>‹#›</a:t>
            </a:fld>
            <a:endParaRPr lang="en-US" altLang="en-US"/>
          </a:p>
        </p:txBody>
      </p:sp>
    </p:spTree>
    <p:extLst>
      <p:ext uri="{BB962C8B-B14F-4D97-AF65-F5344CB8AC3E}">
        <p14:creationId xmlns:p14="http://schemas.microsoft.com/office/powerpoint/2010/main" val="19663622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a:extLst>
              <a:ext uri="{FF2B5EF4-FFF2-40B4-BE49-F238E27FC236}">
                <a16:creationId xmlns:a16="http://schemas.microsoft.com/office/drawing/2014/main" id="{09B2A2E3-808D-4C88-97B1-37AFA3E3A2AC}"/>
              </a:ext>
            </a:extLst>
          </p:cNvPr>
          <p:cNvSpPr>
            <a:spLocks noGrp="1"/>
          </p:cNvSpPr>
          <p:nvPr>
            <p:ph type="dt" sz="half" idx="10"/>
          </p:nvPr>
        </p:nvSpPr>
        <p:spPr/>
        <p:txBody>
          <a:bodyPr/>
          <a:lstStyle>
            <a:lvl1pPr>
              <a:defRPr/>
            </a:lvl1pPr>
          </a:lstStyle>
          <a:p>
            <a:pPr>
              <a:defRPr/>
            </a:pPr>
            <a:endParaRPr lang="en-US" altLang="en-US"/>
          </a:p>
        </p:txBody>
      </p:sp>
      <p:sp>
        <p:nvSpPr>
          <p:cNvPr id="6" name="Segnaposto piè di pagina 21">
            <a:extLst>
              <a:ext uri="{FF2B5EF4-FFF2-40B4-BE49-F238E27FC236}">
                <a16:creationId xmlns:a16="http://schemas.microsoft.com/office/drawing/2014/main" id="{409E0358-0F0C-46C0-AA16-8CD25549AE53}"/>
              </a:ext>
            </a:extLst>
          </p:cNvPr>
          <p:cNvSpPr>
            <a:spLocks noGrp="1"/>
          </p:cNvSpPr>
          <p:nvPr>
            <p:ph type="ftr" sz="quarter" idx="11"/>
          </p:nvPr>
        </p:nvSpPr>
        <p:spPr/>
        <p:txBody>
          <a:bodyPr/>
          <a:lstStyle>
            <a:lvl1pPr>
              <a:defRPr/>
            </a:lvl1pPr>
          </a:lstStyle>
          <a:p>
            <a:pPr>
              <a:defRPr/>
            </a:pPr>
            <a:endParaRPr lang="en-US" altLang="en-US"/>
          </a:p>
        </p:txBody>
      </p:sp>
      <p:sp>
        <p:nvSpPr>
          <p:cNvPr id="7" name="Segnaposto numero diapositiva 17">
            <a:extLst>
              <a:ext uri="{FF2B5EF4-FFF2-40B4-BE49-F238E27FC236}">
                <a16:creationId xmlns:a16="http://schemas.microsoft.com/office/drawing/2014/main" id="{0408BD24-31EA-4B09-9764-5B74D51C3354}"/>
              </a:ext>
            </a:extLst>
          </p:cNvPr>
          <p:cNvSpPr>
            <a:spLocks noGrp="1"/>
          </p:cNvSpPr>
          <p:nvPr>
            <p:ph type="sldNum" sz="quarter" idx="12"/>
          </p:nvPr>
        </p:nvSpPr>
        <p:spPr/>
        <p:txBody>
          <a:bodyPr/>
          <a:lstStyle>
            <a:lvl1pPr>
              <a:defRPr/>
            </a:lvl1pPr>
          </a:lstStyle>
          <a:p>
            <a:pPr>
              <a:defRPr/>
            </a:pPr>
            <a:fld id="{B7F9D5DB-8419-4512-A8C9-399ABB2FD510}" type="slidenum">
              <a:rPr lang="en-US" altLang="en-US"/>
              <a:pPr>
                <a:defRPr/>
              </a:pPr>
              <a:t>‹#›</a:t>
            </a:fld>
            <a:endParaRPr lang="en-US" altLang="en-US"/>
          </a:p>
        </p:txBody>
      </p:sp>
    </p:spTree>
    <p:extLst>
      <p:ext uri="{BB962C8B-B14F-4D97-AF65-F5344CB8AC3E}">
        <p14:creationId xmlns:p14="http://schemas.microsoft.com/office/powerpoint/2010/main" val="3103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5" name="Segnaposto contenuto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a:extLst>
              <a:ext uri="{FF2B5EF4-FFF2-40B4-BE49-F238E27FC236}">
                <a16:creationId xmlns:a16="http://schemas.microsoft.com/office/drawing/2014/main" id="{A61960F8-2CA3-47DE-B88C-6A2AE9BAB6A2}"/>
              </a:ext>
            </a:extLst>
          </p:cNvPr>
          <p:cNvSpPr>
            <a:spLocks noGrp="1"/>
          </p:cNvSpPr>
          <p:nvPr>
            <p:ph type="dt" sz="half" idx="10"/>
          </p:nvPr>
        </p:nvSpPr>
        <p:spPr/>
        <p:txBody>
          <a:bodyPr/>
          <a:lstStyle>
            <a:lvl1pPr>
              <a:defRPr/>
            </a:lvl1pPr>
          </a:lstStyle>
          <a:p>
            <a:pPr>
              <a:defRPr/>
            </a:pPr>
            <a:endParaRPr lang="en-US" altLang="en-US"/>
          </a:p>
        </p:txBody>
      </p:sp>
      <p:sp>
        <p:nvSpPr>
          <p:cNvPr id="8" name="Segnaposto piè di pagina 21">
            <a:extLst>
              <a:ext uri="{FF2B5EF4-FFF2-40B4-BE49-F238E27FC236}">
                <a16:creationId xmlns:a16="http://schemas.microsoft.com/office/drawing/2014/main" id="{B254D756-1CD4-43AD-88E4-F8550FD535C6}"/>
              </a:ext>
            </a:extLst>
          </p:cNvPr>
          <p:cNvSpPr>
            <a:spLocks noGrp="1"/>
          </p:cNvSpPr>
          <p:nvPr>
            <p:ph type="ftr" sz="quarter" idx="11"/>
          </p:nvPr>
        </p:nvSpPr>
        <p:spPr/>
        <p:txBody>
          <a:bodyPr/>
          <a:lstStyle>
            <a:lvl1pPr>
              <a:defRPr/>
            </a:lvl1pPr>
          </a:lstStyle>
          <a:p>
            <a:pPr>
              <a:defRPr/>
            </a:pPr>
            <a:endParaRPr lang="en-US" altLang="en-US"/>
          </a:p>
        </p:txBody>
      </p:sp>
      <p:sp>
        <p:nvSpPr>
          <p:cNvPr id="9" name="Segnaposto numero diapositiva 17">
            <a:extLst>
              <a:ext uri="{FF2B5EF4-FFF2-40B4-BE49-F238E27FC236}">
                <a16:creationId xmlns:a16="http://schemas.microsoft.com/office/drawing/2014/main" id="{7967819C-A753-4A21-9166-DA7E1CFCF7B7}"/>
              </a:ext>
            </a:extLst>
          </p:cNvPr>
          <p:cNvSpPr>
            <a:spLocks noGrp="1"/>
          </p:cNvSpPr>
          <p:nvPr>
            <p:ph type="sldNum" sz="quarter" idx="12"/>
          </p:nvPr>
        </p:nvSpPr>
        <p:spPr/>
        <p:txBody>
          <a:bodyPr/>
          <a:lstStyle>
            <a:lvl1pPr>
              <a:defRPr/>
            </a:lvl1pPr>
          </a:lstStyle>
          <a:p>
            <a:pPr>
              <a:defRPr/>
            </a:pPr>
            <a:fld id="{20EB1942-4B1F-4BC2-A693-04F72B4990E7}" type="slidenum">
              <a:rPr lang="en-US" altLang="en-US"/>
              <a:pPr>
                <a:defRPr/>
              </a:pPr>
              <a:t>‹#›</a:t>
            </a:fld>
            <a:endParaRPr lang="en-US" altLang="en-US"/>
          </a:p>
        </p:txBody>
      </p:sp>
    </p:spTree>
    <p:extLst>
      <p:ext uri="{BB962C8B-B14F-4D97-AF65-F5344CB8AC3E}">
        <p14:creationId xmlns:p14="http://schemas.microsoft.com/office/powerpoint/2010/main" val="34419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data 9">
            <a:extLst>
              <a:ext uri="{FF2B5EF4-FFF2-40B4-BE49-F238E27FC236}">
                <a16:creationId xmlns:a16="http://schemas.microsoft.com/office/drawing/2014/main" id="{94CBA074-0AD2-43C7-8C6A-EAE52C423F52}"/>
              </a:ext>
            </a:extLst>
          </p:cNvPr>
          <p:cNvSpPr>
            <a:spLocks noGrp="1"/>
          </p:cNvSpPr>
          <p:nvPr>
            <p:ph type="dt" sz="half" idx="10"/>
          </p:nvPr>
        </p:nvSpPr>
        <p:spPr/>
        <p:txBody>
          <a:bodyPr/>
          <a:lstStyle>
            <a:lvl1pPr>
              <a:defRPr/>
            </a:lvl1pPr>
          </a:lstStyle>
          <a:p>
            <a:pPr>
              <a:defRPr/>
            </a:pPr>
            <a:endParaRPr lang="en-US" altLang="en-US"/>
          </a:p>
        </p:txBody>
      </p:sp>
      <p:sp>
        <p:nvSpPr>
          <p:cNvPr id="4" name="Segnaposto piè di pagina 21">
            <a:extLst>
              <a:ext uri="{FF2B5EF4-FFF2-40B4-BE49-F238E27FC236}">
                <a16:creationId xmlns:a16="http://schemas.microsoft.com/office/drawing/2014/main" id="{AF35DB20-CF21-4FA7-B77F-69390A51641E}"/>
              </a:ext>
            </a:extLst>
          </p:cNvPr>
          <p:cNvSpPr>
            <a:spLocks noGrp="1"/>
          </p:cNvSpPr>
          <p:nvPr>
            <p:ph type="ftr" sz="quarter" idx="11"/>
          </p:nvPr>
        </p:nvSpPr>
        <p:spPr/>
        <p:txBody>
          <a:bodyPr/>
          <a:lstStyle>
            <a:lvl1pPr>
              <a:defRPr/>
            </a:lvl1pPr>
          </a:lstStyle>
          <a:p>
            <a:pPr>
              <a:defRPr/>
            </a:pPr>
            <a:endParaRPr lang="en-US" altLang="en-US"/>
          </a:p>
        </p:txBody>
      </p:sp>
      <p:sp>
        <p:nvSpPr>
          <p:cNvPr id="5" name="Segnaposto numero diapositiva 17">
            <a:extLst>
              <a:ext uri="{FF2B5EF4-FFF2-40B4-BE49-F238E27FC236}">
                <a16:creationId xmlns:a16="http://schemas.microsoft.com/office/drawing/2014/main" id="{CFADB6FA-9DDD-4BA1-AF68-2DED41915707}"/>
              </a:ext>
            </a:extLst>
          </p:cNvPr>
          <p:cNvSpPr>
            <a:spLocks noGrp="1"/>
          </p:cNvSpPr>
          <p:nvPr>
            <p:ph type="sldNum" sz="quarter" idx="12"/>
          </p:nvPr>
        </p:nvSpPr>
        <p:spPr/>
        <p:txBody>
          <a:bodyPr/>
          <a:lstStyle>
            <a:lvl1pPr>
              <a:defRPr/>
            </a:lvl1pPr>
          </a:lstStyle>
          <a:p>
            <a:pPr>
              <a:defRPr/>
            </a:pPr>
            <a:fld id="{61EEB0B3-1CB5-486A-A489-E6ACF1071B21}" type="slidenum">
              <a:rPr lang="en-US" altLang="en-US"/>
              <a:pPr>
                <a:defRPr/>
              </a:pPr>
              <a:t>‹#›</a:t>
            </a:fld>
            <a:endParaRPr lang="en-US" altLang="en-US"/>
          </a:p>
        </p:txBody>
      </p:sp>
    </p:spTree>
    <p:extLst>
      <p:ext uri="{BB962C8B-B14F-4D97-AF65-F5344CB8AC3E}">
        <p14:creationId xmlns:p14="http://schemas.microsoft.com/office/powerpoint/2010/main" val="272931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a:extLst>
              <a:ext uri="{FF2B5EF4-FFF2-40B4-BE49-F238E27FC236}">
                <a16:creationId xmlns:a16="http://schemas.microsoft.com/office/drawing/2014/main" id="{BFD3C1F9-1279-49BD-921E-FB9D2D1B8980}"/>
              </a:ext>
            </a:extLst>
          </p:cNvPr>
          <p:cNvSpPr>
            <a:spLocks noGrp="1"/>
          </p:cNvSpPr>
          <p:nvPr>
            <p:ph type="dt" sz="half" idx="10"/>
          </p:nvPr>
        </p:nvSpPr>
        <p:spPr/>
        <p:txBody>
          <a:bodyPr/>
          <a:lstStyle>
            <a:lvl1pPr>
              <a:defRPr/>
            </a:lvl1pPr>
          </a:lstStyle>
          <a:p>
            <a:pPr>
              <a:defRPr/>
            </a:pPr>
            <a:endParaRPr lang="en-US" altLang="en-US"/>
          </a:p>
        </p:txBody>
      </p:sp>
      <p:sp>
        <p:nvSpPr>
          <p:cNvPr id="3" name="Segnaposto piè di pagina 21">
            <a:extLst>
              <a:ext uri="{FF2B5EF4-FFF2-40B4-BE49-F238E27FC236}">
                <a16:creationId xmlns:a16="http://schemas.microsoft.com/office/drawing/2014/main" id="{DB925132-CEEB-4C90-8B3F-45158069818B}"/>
              </a:ext>
            </a:extLst>
          </p:cNvPr>
          <p:cNvSpPr>
            <a:spLocks noGrp="1"/>
          </p:cNvSpPr>
          <p:nvPr>
            <p:ph type="ftr" sz="quarter" idx="11"/>
          </p:nvPr>
        </p:nvSpPr>
        <p:spPr/>
        <p:txBody>
          <a:bodyPr/>
          <a:lstStyle>
            <a:lvl1pPr>
              <a:defRPr/>
            </a:lvl1pPr>
          </a:lstStyle>
          <a:p>
            <a:pPr>
              <a:defRPr/>
            </a:pPr>
            <a:endParaRPr lang="en-US" altLang="en-US"/>
          </a:p>
        </p:txBody>
      </p:sp>
      <p:sp>
        <p:nvSpPr>
          <p:cNvPr id="4" name="Segnaposto numero diapositiva 17">
            <a:extLst>
              <a:ext uri="{FF2B5EF4-FFF2-40B4-BE49-F238E27FC236}">
                <a16:creationId xmlns:a16="http://schemas.microsoft.com/office/drawing/2014/main" id="{51D32965-133A-4BB8-BD17-11C5544BE169}"/>
              </a:ext>
            </a:extLst>
          </p:cNvPr>
          <p:cNvSpPr>
            <a:spLocks noGrp="1"/>
          </p:cNvSpPr>
          <p:nvPr>
            <p:ph type="sldNum" sz="quarter" idx="12"/>
          </p:nvPr>
        </p:nvSpPr>
        <p:spPr/>
        <p:txBody>
          <a:bodyPr/>
          <a:lstStyle>
            <a:lvl1pPr>
              <a:defRPr/>
            </a:lvl1pPr>
          </a:lstStyle>
          <a:p>
            <a:pPr>
              <a:defRPr/>
            </a:pPr>
            <a:fld id="{3283C67D-9EF3-4AA3-896E-227183598BB2}" type="slidenum">
              <a:rPr lang="en-US" altLang="en-US"/>
              <a:pPr>
                <a:defRPr/>
              </a:pPr>
              <a:t>‹#›</a:t>
            </a:fld>
            <a:endParaRPr lang="en-US" altLang="en-US"/>
          </a:p>
        </p:txBody>
      </p:sp>
    </p:spTree>
    <p:extLst>
      <p:ext uri="{BB962C8B-B14F-4D97-AF65-F5344CB8AC3E}">
        <p14:creationId xmlns:p14="http://schemas.microsoft.com/office/powerpoint/2010/main" val="264790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stili del testo dello schema</a:t>
            </a:r>
          </a:p>
        </p:txBody>
      </p:sp>
      <p:sp>
        <p:nvSpPr>
          <p:cNvPr id="4" name="Segnaposto contenuto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a:extLst>
              <a:ext uri="{FF2B5EF4-FFF2-40B4-BE49-F238E27FC236}">
                <a16:creationId xmlns:a16="http://schemas.microsoft.com/office/drawing/2014/main" id="{1718CDEA-DE38-4DA9-A4ED-779BD0CFE230}"/>
              </a:ext>
            </a:extLst>
          </p:cNvPr>
          <p:cNvSpPr>
            <a:spLocks noGrp="1"/>
          </p:cNvSpPr>
          <p:nvPr>
            <p:ph type="dt" sz="half" idx="10"/>
          </p:nvPr>
        </p:nvSpPr>
        <p:spPr/>
        <p:txBody>
          <a:bodyPr/>
          <a:lstStyle>
            <a:lvl1pPr>
              <a:defRPr/>
            </a:lvl1pPr>
          </a:lstStyle>
          <a:p>
            <a:pPr>
              <a:defRPr/>
            </a:pPr>
            <a:endParaRPr lang="en-US" altLang="en-US"/>
          </a:p>
        </p:txBody>
      </p:sp>
      <p:sp>
        <p:nvSpPr>
          <p:cNvPr id="6" name="Segnaposto piè di pagina 21">
            <a:extLst>
              <a:ext uri="{FF2B5EF4-FFF2-40B4-BE49-F238E27FC236}">
                <a16:creationId xmlns:a16="http://schemas.microsoft.com/office/drawing/2014/main" id="{5922322C-122B-4CFC-8202-9CC5166F0598}"/>
              </a:ext>
            </a:extLst>
          </p:cNvPr>
          <p:cNvSpPr>
            <a:spLocks noGrp="1"/>
          </p:cNvSpPr>
          <p:nvPr>
            <p:ph type="ftr" sz="quarter" idx="11"/>
          </p:nvPr>
        </p:nvSpPr>
        <p:spPr/>
        <p:txBody>
          <a:bodyPr/>
          <a:lstStyle>
            <a:lvl1pPr>
              <a:defRPr/>
            </a:lvl1pPr>
          </a:lstStyle>
          <a:p>
            <a:pPr>
              <a:defRPr/>
            </a:pPr>
            <a:endParaRPr lang="en-US" altLang="en-US"/>
          </a:p>
        </p:txBody>
      </p:sp>
      <p:sp>
        <p:nvSpPr>
          <p:cNvPr id="7" name="Segnaposto numero diapositiva 17">
            <a:extLst>
              <a:ext uri="{FF2B5EF4-FFF2-40B4-BE49-F238E27FC236}">
                <a16:creationId xmlns:a16="http://schemas.microsoft.com/office/drawing/2014/main" id="{F7DB8D80-FE2D-4CE0-BD5D-CA9669BBE0B5}"/>
              </a:ext>
            </a:extLst>
          </p:cNvPr>
          <p:cNvSpPr>
            <a:spLocks noGrp="1"/>
          </p:cNvSpPr>
          <p:nvPr>
            <p:ph type="sldNum" sz="quarter" idx="12"/>
          </p:nvPr>
        </p:nvSpPr>
        <p:spPr/>
        <p:txBody>
          <a:bodyPr/>
          <a:lstStyle>
            <a:lvl1pPr>
              <a:defRPr/>
            </a:lvl1pPr>
          </a:lstStyle>
          <a:p>
            <a:pPr>
              <a:defRPr/>
            </a:pPr>
            <a:fld id="{95558F94-B814-4331-9198-CECA36627DB3}" type="slidenum">
              <a:rPr lang="en-US" altLang="en-US"/>
              <a:pPr>
                <a:defRPr/>
              </a:pPr>
              <a:t>‹#›</a:t>
            </a:fld>
            <a:endParaRPr lang="en-US" altLang="en-US"/>
          </a:p>
        </p:txBody>
      </p:sp>
    </p:spTree>
    <p:extLst>
      <p:ext uri="{BB962C8B-B14F-4D97-AF65-F5344CB8AC3E}">
        <p14:creationId xmlns:p14="http://schemas.microsoft.com/office/powerpoint/2010/main" val="67021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13">
            <a:extLst>
              <a:ext uri="{FF2B5EF4-FFF2-40B4-BE49-F238E27FC236}">
                <a16:creationId xmlns:a16="http://schemas.microsoft.com/office/drawing/2014/main" id="{6AAF87C1-2123-41F0-81E4-6501C323A3D9}"/>
              </a:ext>
            </a:extLst>
          </p:cNvPr>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riangolo rettangolo 14">
            <a:extLst>
              <a:ext uri="{FF2B5EF4-FFF2-40B4-BE49-F238E27FC236}">
                <a16:creationId xmlns:a16="http://schemas.microsoft.com/office/drawing/2014/main" id="{9E0F9634-9ACD-45D0-A062-E1EBDBEE76C4}"/>
              </a:ext>
            </a:extLst>
          </p:cNvPr>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igura a mano libera 15">
            <a:extLst>
              <a:ext uri="{FF2B5EF4-FFF2-40B4-BE49-F238E27FC236}">
                <a16:creationId xmlns:a16="http://schemas.microsoft.com/office/drawing/2014/main" id="{2910B632-810E-422F-8E94-9D3DFD3AE47B}"/>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8" name="Figura a mano libera 16">
            <a:extLst>
              <a:ext uri="{FF2B5EF4-FFF2-40B4-BE49-F238E27FC236}">
                <a16:creationId xmlns:a16="http://schemas.microsoft.com/office/drawing/2014/main" id="{2E81225F-8F70-4827-96DD-9CC45D1810C8}"/>
              </a:ext>
            </a:extLst>
          </p:cNvPr>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2" name="Titolo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it-IT"/>
              <a:t>Fare clic per modificare lo stile del titolo</a:t>
            </a:r>
            <a:endParaRPr lang="en-US"/>
          </a:p>
        </p:txBody>
      </p:sp>
      <p:sp>
        <p:nvSpPr>
          <p:cNvPr id="4" name="Segnaposto testo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stili del testo dello schema</a:t>
            </a:r>
          </a:p>
        </p:txBody>
      </p:sp>
      <p:sp>
        <p:nvSpPr>
          <p:cNvPr id="3" name="Segnaposto immagin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a:extLst>
              <a:ext uri="{FF2B5EF4-FFF2-40B4-BE49-F238E27FC236}">
                <a16:creationId xmlns:a16="http://schemas.microsoft.com/office/drawing/2014/main" id="{E2BDCEF0-42B2-43FF-A74D-6612A34319D0}"/>
              </a:ext>
            </a:extLst>
          </p:cNvPr>
          <p:cNvSpPr>
            <a:spLocks noGrp="1"/>
          </p:cNvSpPr>
          <p:nvPr>
            <p:ph type="dt" sz="half" idx="10"/>
          </p:nvPr>
        </p:nvSpPr>
        <p:spPr/>
        <p:txBody>
          <a:bodyPr/>
          <a:lstStyle>
            <a:lvl1pPr>
              <a:defRPr/>
            </a:lvl1pPr>
          </a:lstStyle>
          <a:p>
            <a:pPr>
              <a:defRPr/>
            </a:pPr>
            <a:endParaRPr lang="en-US" altLang="en-US"/>
          </a:p>
        </p:txBody>
      </p:sp>
      <p:sp>
        <p:nvSpPr>
          <p:cNvPr id="10" name="Segnaposto piè di pagina 5">
            <a:extLst>
              <a:ext uri="{FF2B5EF4-FFF2-40B4-BE49-F238E27FC236}">
                <a16:creationId xmlns:a16="http://schemas.microsoft.com/office/drawing/2014/main" id="{234C7BAD-9ED0-42E5-BF6F-A506AD46FE21}"/>
              </a:ext>
            </a:extLst>
          </p:cNvPr>
          <p:cNvSpPr>
            <a:spLocks noGrp="1"/>
          </p:cNvSpPr>
          <p:nvPr>
            <p:ph type="ftr" sz="quarter" idx="11"/>
          </p:nvPr>
        </p:nvSpPr>
        <p:spPr/>
        <p:txBody>
          <a:bodyPr/>
          <a:lstStyle>
            <a:lvl1pPr>
              <a:defRPr/>
            </a:lvl1pPr>
          </a:lstStyle>
          <a:p>
            <a:pPr>
              <a:defRPr/>
            </a:pPr>
            <a:endParaRPr lang="en-US" altLang="en-US"/>
          </a:p>
        </p:txBody>
      </p:sp>
      <p:sp>
        <p:nvSpPr>
          <p:cNvPr id="11" name="Segnaposto numero diapositiva 6">
            <a:extLst>
              <a:ext uri="{FF2B5EF4-FFF2-40B4-BE49-F238E27FC236}">
                <a16:creationId xmlns:a16="http://schemas.microsoft.com/office/drawing/2014/main" id="{41F4AC12-427F-43E2-A423-CFEEF720D4E9}"/>
              </a:ext>
            </a:extLst>
          </p:cNvPr>
          <p:cNvSpPr>
            <a:spLocks noGrp="1"/>
          </p:cNvSpPr>
          <p:nvPr>
            <p:ph type="sldNum" sz="quarter" idx="12"/>
          </p:nvPr>
        </p:nvSpPr>
        <p:spPr>
          <a:xfrm>
            <a:off x="10769600" y="6356350"/>
            <a:ext cx="812800" cy="365125"/>
          </a:xfrm>
        </p:spPr>
        <p:txBody>
          <a:bodyPr/>
          <a:lstStyle>
            <a:lvl1pPr>
              <a:defRPr/>
            </a:lvl1pPr>
          </a:lstStyle>
          <a:p>
            <a:pPr>
              <a:defRPr/>
            </a:pPr>
            <a:fld id="{1F62F3CF-89EF-43B1-B310-AAB140182919}" type="slidenum">
              <a:rPr lang="en-US" altLang="en-US"/>
              <a:pPr>
                <a:defRPr/>
              </a:pPr>
              <a:t>‹#›</a:t>
            </a:fld>
            <a:endParaRPr lang="en-US" altLang="en-US"/>
          </a:p>
        </p:txBody>
      </p:sp>
    </p:spTree>
    <p:extLst>
      <p:ext uri="{BB962C8B-B14F-4D97-AF65-F5344CB8AC3E}">
        <p14:creationId xmlns:p14="http://schemas.microsoft.com/office/powerpoint/2010/main" val="44170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igura a mano libera 6">
            <a:extLst>
              <a:ext uri="{FF2B5EF4-FFF2-40B4-BE49-F238E27FC236}">
                <a16:creationId xmlns:a16="http://schemas.microsoft.com/office/drawing/2014/main" id="{2C6699F6-148B-433D-887B-DE645E0DCC37}"/>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8" name="Figura a mano libera 7">
            <a:extLst>
              <a:ext uri="{FF2B5EF4-FFF2-40B4-BE49-F238E27FC236}">
                <a16:creationId xmlns:a16="http://schemas.microsoft.com/office/drawing/2014/main" id="{CDA29732-0964-461C-AF94-FC3CBD3D2B5D}"/>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schemeClr val="tx1"/>
              </a:solidFill>
              <a:latin typeface="+mn-lt"/>
            </a:endParaRPr>
          </a:p>
        </p:txBody>
      </p:sp>
      <p:sp>
        <p:nvSpPr>
          <p:cNvPr id="1028" name="Segnaposto titolo 8">
            <a:extLst>
              <a:ext uri="{FF2B5EF4-FFF2-40B4-BE49-F238E27FC236}">
                <a16:creationId xmlns:a16="http://schemas.microsoft.com/office/drawing/2014/main" id="{62BB112A-4816-4858-85D5-206FBA2B2F00}"/>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it-IT" altLang="it-IT"/>
              <a:t>Fare clic per modificare lo stile del titolo</a:t>
            </a:r>
            <a:endParaRPr lang="en-US" altLang="it-IT"/>
          </a:p>
        </p:txBody>
      </p:sp>
      <p:sp>
        <p:nvSpPr>
          <p:cNvPr id="1029" name="Segnaposto testo 29">
            <a:extLst>
              <a:ext uri="{FF2B5EF4-FFF2-40B4-BE49-F238E27FC236}">
                <a16:creationId xmlns:a16="http://schemas.microsoft.com/office/drawing/2014/main" id="{C518BB67-EE3A-4452-B1B2-45638EBEEE52}"/>
              </a:ext>
            </a:extLst>
          </p:cNvPr>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0" name="Segnaposto data 9">
            <a:extLst>
              <a:ext uri="{FF2B5EF4-FFF2-40B4-BE49-F238E27FC236}">
                <a16:creationId xmlns:a16="http://schemas.microsoft.com/office/drawing/2014/main" id="{D9FCDF48-D23A-4F48-B260-782395F19C0E}"/>
              </a:ext>
            </a:extLst>
          </p:cNvPr>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en-US"/>
          </a:p>
        </p:txBody>
      </p:sp>
      <p:sp>
        <p:nvSpPr>
          <p:cNvPr id="22" name="Segnaposto piè di pagina 21">
            <a:extLst>
              <a:ext uri="{FF2B5EF4-FFF2-40B4-BE49-F238E27FC236}">
                <a16:creationId xmlns:a16="http://schemas.microsoft.com/office/drawing/2014/main" id="{56F7921C-1563-405E-9545-F37473099D93}"/>
              </a:ext>
            </a:extLst>
          </p:cNvPr>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en-US"/>
          </a:p>
        </p:txBody>
      </p:sp>
      <p:sp>
        <p:nvSpPr>
          <p:cNvPr id="18" name="Segnaposto numero diapositiva 17">
            <a:extLst>
              <a:ext uri="{FF2B5EF4-FFF2-40B4-BE49-F238E27FC236}">
                <a16:creationId xmlns:a16="http://schemas.microsoft.com/office/drawing/2014/main" id="{E9DBEC4E-ECAF-47D2-9BAD-2E791DA17EAE}"/>
              </a:ext>
            </a:extLst>
          </p:cNvPr>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6B7BE164-87FA-409A-A90A-1FD291DE1532}" type="slidenum">
              <a:rPr lang="en-US" altLang="en-US"/>
              <a:pPr>
                <a:defRPr/>
              </a:pPr>
              <a:t>‹#›</a:t>
            </a:fld>
            <a:endParaRPr lang="en-US" altLang="en-US"/>
          </a:p>
        </p:txBody>
      </p:sp>
      <p:grpSp>
        <p:nvGrpSpPr>
          <p:cNvPr id="1033" name="Gruppo 1">
            <a:extLst>
              <a:ext uri="{FF2B5EF4-FFF2-40B4-BE49-F238E27FC236}">
                <a16:creationId xmlns:a16="http://schemas.microsoft.com/office/drawing/2014/main" id="{F8D9AAF0-19CF-4376-8057-A24D0C36B0CF}"/>
              </a:ext>
            </a:extLst>
          </p:cNvPr>
          <p:cNvGrpSpPr>
            <a:grpSpLocks/>
          </p:cNvGrpSpPr>
          <p:nvPr/>
        </p:nvGrpSpPr>
        <p:grpSpPr bwMode="auto">
          <a:xfrm>
            <a:off x="-25400" y="203200"/>
            <a:ext cx="12241213" cy="647700"/>
            <a:chOff x="-19045" y="216550"/>
            <a:chExt cx="9180548" cy="649224"/>
          </a:xfrm>
        </p:grpSpPr>
        <p:sp>
          <p:nvSpPr>
            <p:cNvPr id="12" name="Figura a mano libera 11">
              <a:extLst>
                <a:ext uri="{FF2B5EF4-FFF2-40B4-BE49-F238E27FC236}">
                  <a16:creationId xmlns:a16="http://schemas.microsoft.com/office/drawing/2014/main" id="{585E267A-E574-46D6-9E93-C1B6F686FE1E}"/>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igura a mano libera 12">
              <a:extLst>
                <a:ext uri="{FF2B5EF4-FFF2-40B4-BE49-F238E27FC236}">
                  <a16:creationId xmlns:a16="http://schemas.microsoft.com/office/drawing/2014/main" id="{81F8C872-7CBA-4925-AB49-52826F44294F}"/>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4709" r:id="rId1"/>
    <p:sldLayoutId id="2147484701" r:id="rId2"/>
    <p:sldLayoutId id="2147484710" r:id="rId3"/>
    <p:sldLayoutId id="2147484702" r:id="rId4"/>
    <p:sldLayoutId id="2147484703" r:id="rId5"/>
    <p:sldLayoutId id="2147484704" r:id="rId6"/>
    <p:sldLayoutId id="2147484705" r:id="rId7"/>
    <p:sldLayoutId id="2147484706" r:id="rId8"/>
    <p:sldLayoutId id="2147484711" r:id="rId9"/>
    <p:sldLayoutId id="2147484707" r:id="rId10"/>
    <p:sldLayoutId id="214748470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rumen.it/"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info@rumen.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6.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image" Target="../media/image5.png"/><Relationship Id="rId5" Type="http://schemas.openxmlformats.org/officeDocument/2006/relationships/oleObject" Target="../embeddings/oleObject1.bin"/><Relationship Id="rId10" Type="http://schemas.openxmlformats.org/officeDocument/2006/relationships/image" Target="../media/image20.emf"/><Relationship Id="rId4" Type="http://schemas.openxmlformats.org/officeDocument/2006/relationships/image" Target="../media/image7.png"/><Relationship Id="rId9"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emf"/><Relationship Id="rId11" Type="http://schemas.openxmlformats.org/officeDocument/2006/relationships/image" Target="../media/image5.png"/><Relationship Id="rId5" Type="http://schemas.openxmlformats.org/officeDocument/2006/relationships/oleObject" Target="../embeddings/oleObject4.bin"/><Relationship Id="rId10" Type="http://schemas.openxmlformats.org/officeDocument/2006/relationships/image" Target="../media/image23.emf"/><Relationship Id="rId4" Type="http://schemas.openxmlformats.org/officeDocument/2006/relationships/image" Target="../media/image7.png"/><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png"/><Relationship Id="rId7"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a:extLst>
              <a:ext uri="{FF2B5EF4-FFF2-40B4-BE49-F238E27FC236}">
                <a16:creationId xmlns:a16="http://schemas.microsoft.com/office/drawing/2014/main" id="{DA4DD7B1-DA9C-4753-9542-96911F49D46B}"/>
              </a:ext>
            </a:extLst>
          </p:cNvPr>
          <p:cNvSpPr txBox="1">
            <a:spLocks noChangeArrowheads="1"/>
          </p:cNvSpPr>
          <p:nvPr/>
        </p:nvSpPr>
        <p:spPr bwMode="auto">
          <a:xfrm>
            <a:off x="2560638" y="2393950"/>
            <a:ext cx="7070725" cy="576263"/>
          </a:xfrm>
          <a:prstGeom prst="rect">
            <a:avLst/>
          </a:prstGeom>
          <a:solidFill>
            <a:schemeClr val="tx1">
              <a:alpha val="0"/>
            </a:schemeClr>
          </a:solidFill>
          <a:ln w="9525">
            <a:solidFill>
              <a:schemeClr val="bg1"/>
            </a:solidFill>
            <a:miter lim="800000"/>
            <a:headEnd/>
            <a:tailEnd/>
          </a:ln>
        </p:spPr>
        <p:txBody>
          <a:bodyPr/>
          <a:lstStyle/>
          <a:p>
            <a:pPr algn="ctr" defTabSz="585788">
              <a:defRPr/>
            </a:pPr>
            <a:r>
              <a:rPr lang="ru-RU" sz="3600" dirty="0">
                <a:solidFill>
                  <a:schemeClr val="tx2">
                    <a:lumMod val="75000"/>
                  </a:schemeClr>
                </a:solidFill>
                <a:effectLst>
                  <a:outerShdw blurRad="38100" dist="38100" dir="2700000" algn="tl">
                    <a:srgbClr val="C0C0C0"/>
                  </a:outerShdw>
                </a:effectLst>
                <a:latin typeface="Tahoma" pitchFamily="34" charset="0"/>
                <a:ea typeface="Tahoma" pitchFamily="34" charset="0"/>
                <a:cs typeface="Tahoma" pitchFamily="34" charset="0"/>
              </a:rPr>
              <a:t>СЫР ИЗ НАШЕГО МОЛОКА</a:t>
            </a:r>
            <a:endParaRPr lang="it-IT" sz="3600" dirty="0">
              <a:solidFill>
                <a:schemeClr val="tx2"/>
              </a:solidFill>
              <a:effectLst>
                <a:outerShdw blurRad="38100" dist="38100" dir="2700000" algn="tl">
                  <a:srgbClr val="C0C0C0"/>
                </a:outerShdw>
              </a:effectLst>
              <a:latin typeface="Verdana" pitchFamily="34" charset="0"/>
            </a:endParaRPr>
          </a:p>
        </p:txBody>
      </p:sp>
      <p:sp>
        <p:nvSpPr>
          <p:cNvPr id="7171" name="Text Box 3">
            <a:extLst>
              <a:ext uri="{FF2B5EF4-FFF2-40B4-BE49-F238E27FC236}">
                <a16:creationId xmlns:a16="http://schemas.microsoft.com/office/drawing/2014/main" id="{D9259FCB-F2F4-45E0-BF2A-04C52EC6B507}"/>
              </a:ext>
            </a:extLst>
          </p:cNvPr>
          <p:cNvSpPr txBox="1">
            <a:spLocks noChangeArrowheads="1"/>
          </p:cNvSpPr>
          <p:nvPr/>
        </p:nvSpPr>
        <p:spPr bwMode="auto">
          <a:xfrm>
            <a:off x="7572375" y="5907088"/>
            <a:ext cx="25923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200">
                <a:solidFill>
                  <a:schemeClr val="tx1"/>
                </a:solidFill>
                <a:latin typeface="Verdana" panose="020B0604030504040204" pitchFamily="34" charset="0"/>
              </a:rPr>
              <a:t>Websile: </a:t>
            </a:r>
            <a:r>
              <a:rPr lang="en-US" altLang="it-IT" sz="1400" b="0" u="sng">
                <a:solidFill>
                  <a:srgbClr val="0070C0"/>
                </a:solidFill>
                <a:latin typeface="Arial Black" panose="020B0A04020102020204" pitchFamily="34" charset="0"/>
                <a:hlinkClick r:id="rId3"/>
              </a:rPr>
              <a:t>www.rumen.it</a:t>
            </a:r>
          </a:p>
          <a:p>
            <a:pPr>
              <a:lnSpc>
                <a:spcPct val="30000"/>
              </a:lnSpc>
            </a:pPr>
            <a:endParaRPr lang="en-US" altLang="it-IT" sz="1800" b="0" u="sng">
              <a:solidFill>
                <a:srgbClr val="008000"/>
              </a:solidFill>
              <a:latin typeface="Arial Black" panose="020B0A04020102020204" pitchFamily="34" charset="0"/>
              <a:hlinkClick r:id="rId3"/>
            </a:endParaRPr>
          </a:p>
          <a:p>
            <a:r>
              <a:rPr lang="it-IT" altLang="it-IT" sz="1200">
                <a:solidFill>
                  <a:schemeClr val="tx1"/>
                </a:solidFill>
                <a:latin typeface="Verdana" panose="020B0604030504040204" pitchFamily="34" charset="0"/>
              </a:rPr>
              <a:t>E-Mail   : </a:t>
            </a:r>
            <a:r>
              <a:rPr lang="en-US" altLang="it-IT" sz="1400" b="0" u="sng">
                <a:solidFill>
                  <a:srgbClr val="0070C0"/>
                </a:solidFill>
                <a:latin typeface="Arial Black" panose="020B0A04020102020204" pitchFamily="34" charset="0"/>
                <a:hlinkClick r:id="rId4"/>
              </a:rPr>
              <a:t>info@rumen.it</a:t>
            </a:r>
            <a:endParaRPr lang="it-IT" altLang="it-IT" sz="1400" b="0" u="sng">
              <a:solidFill>
                <a:srgbClr val="0070C0"/>
              </a:solidFill>
              <a:latin typeface="Arial Black" panose="020B0A04020102020204" pitchFamily="34" charset="0"/>
            </a:endParaRPr>
          </a:p>
        </p:txBody>
      </p:sp>
      <p:pic>
        <p:nvPicPr>
          <p:cNvPr id="7172" name="Picture 9" descr="vaccarid">
            <a:extLst>
              <a:ext uri="{FF2B5EF4-FFF2-40B4-BE49-F238E27FC236}">
                <a16:creationId xmlns:a16="http://schemas.microsoft.com/office/drawing/2014/main" id="{148038E5-58AD-4788-BFA0-A1DAB8F72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4763" y="5726113"/>
            <a:ext cx="636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a:extLst>
              <a:ext uri="{FF2B5EF4-FFF2-40B4-BE49-F238E27FC236}">
                <a16:creationId xmlns:a16="http://schemas.microsoft.com/office/drawing/2014/main" id="{D54202B4-B387-4908-BB65-7940A91AD7F3}"/>
              </a:ext>
            </a:extLst>
          </p:cNvPr>
          <p:cNvSpPr txBox="1">
            <a:spLocks noChangeArrowheads="1"/>
          </p:cNvSpPr>
          <p:nvPr/>
        </p:nvSpPr>
        <p:spPr bwMode="auto">
          <a:xfrm>
            <a:off x="1343025" y="5734050"/>
            <a:ext cx="41195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GB" altLang="it-IT" sz="1200" b="0" i="1" dirty="0">
                <a:solidFill>
                  <a:schemeClr val="tx1"/>
                </a:solidFill>
                <a:latin typeface="Verdana" panose="020B0604030504040204" pitchFamily="34" charset="0"/>
              </a:rPr>
              <a:t>Ermanno Melli</a:t>
            </a:r>
          </a:p>
          <a:p>
            <a:endParaRPr lang="en-GB" altLang="it-IT" sz="1200" dirty="0">
              <a:solidFill>
                <a:schemeClr val="tx1"/>
              </a:solidFill>
              <a:latin typeface="Verdana" panose="020B0604030504040204" pitchFamily="34" charset="0"/>
            </a:endParaRPr>
          </a:p>
          <a:p>
            <a:pPr>
              <a:lnSpc>
                <a:spcPct val="110000"/>
              </a:lnSpc>
            </a:pPr>
            <a:r>
              <a:rPr lang="en-GB" altLang="it-IT" sz="1200" dirty="0">
                <a:solidFill>
                  <a:schemeClr val="tx1"/>
                </a:solidFill>
                <a:latin typeface="Verdana" panose="020B0604030504040204" pitchFamily="34" charset="0"/>
              </a:rPr>
              <a:t>RUM&amp;N </a:t>
            </a:r>
            <a:r>
              <a:rPr lang="en-GB" altLang="it-IT" sz="1200" dirty="0" err="1">
                <a:solidFill>
                  <a:schemeClr val="tx1"/>
                </a:solidFill>
                <a:latin typeface="Verdana" panose="020B0604030504040204" pitchFamily="34" charset="0"/>
              </a:rPr>
              <a:t>Sas</a:t>
            </a:r>
            <a:endParaRPr lang="en-GB" altLang="it-IT" sz="1200" dirty="0">
              <a:solidFill>
                <a:schemeClr val="tx1"/>
              </a:solidFill>
              <a:latin typeface="Verdana" panose="020B0604030504040204" pitchFamily="34" charset="0"/>
            </a:endParaRPr>
          </a:p>
          <a:p>
            <a:pPr>
              <a:lnSpc>
                <a:spcPct val="110000"/>
              </a:lnSpc>
            </a:pPr>
            <a:r>
              <a:rPr lang="it-IT" altLang="it-IT" sz="1000" dirty="0">
                <a:solidFill>
                  <a:schemeClr val="tx1"/>
                </a:solidFill>
                <a:latin typeface="Verdana" panose="020B0604030504040204" pitchFamily="34" charset="0"/>
              </a:rPr>
              <a:t>Via Sant’Ambrogio, 4/A - 42123 Reggio Emilia - ITALY</a:t>
            </a:r>
          </a:p>
        </p:txBody>
      </p:sp>
      <p:sp>
        <p:nvSpPr>
          <p:cNvPr id="2" name="Rettangolo 1">
            <a:extLst>
              <a:ext uri="{FF2B5EF4-FFF2-40B4-BE49-F238E27FC236}">
                <a16:creationId xmlns:a16="http://schemas.microsoft.com/office/drawing/2014/main" id="{5BD7B55C-D64B-42F2-831F-1892118A4DCE}"/>
              </a:ext>
            </a:extLst>
          </p:cNvPr>
          <p:cNvSpPr/>
          <p:nvPr/>
        </p:nvSpPr>
        <p:spPr>
          <a:xfrm>
            <a:off x="2560638" y="3224213"/>
            <a:ext cx="7070725" cy="492125"/>
          </a:xfrm>
          <a:prstGeom prst="rect">
            <a:avLst/>
          </a:prstGeom>
        </p:spPr>
        <p:txBody>
          <a:bodyPr>
            <a:spAutoFit/>
          </a:bodyPr>
          <a:lstStyle/>
          <a:p>
            <a:pPr algn="ctr">
              <a:defRPr/>
            </a:pPr>
            <a:r>
              <a:rPr lang="ru-RU" sz="2600" dirty="0">
                <a:solidFill>
                  <a:schemeClr val="bg2">
                    <a:lumMod val="25000"/>
                  </a:schemeClr>
                </a:solidFill>
                <a:effectLst>
                  <a:outerShdw blurRad="38100" dist="38100" dir="2700000" algn="tl">
                    <a:srgbClr val="C0C0C0"/>
                  </a:outerShdw>
                </a:effectLst>
                <a:latin typeface="Tahoma" pitchFamily="34" charset="0"/>
                <a:ea typeface="Tahoma" pitchFamily="34" charset="0"/>
                <a:cs typeface="Tahoma" pitchFamily="34" charset="0"/>
              </a:rPr>
              <a:t>Состав молока и производство сыра </a:t>
            </a:r>
            <a:endParaRPr lang="it-IT" sz="2600" dirty="0">
              <a:solidFill>
                <a:schemeClr val="bg2">
                  <a:lumMod val="25000"/>
                </a:schemeClr>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7175" name="Immagine 5" descr="NDS Pro software.png">
            <a:extLst>
              <a:ext uri="{FF2B5EF4-FFF2-40B4-BE49-F238E27FC236}">
                <a16:creationId xmlns:a16="http://schemas.microsoft.com/office/drawing/2014/main" id="{619B3BF3-0C35-43A6-9321-E6588B3860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5150" y="4468813"/>
            <a:ext cx="344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Segnaposto numero diapositiva 2">
            <a:extLst>
              <a:ext uri="{FF2B5EF4-FFF2-40B4-BE49-F238E27FC236}">
                <a16:creationId xmlns:a16="http://schemas.microsoft.com/office/drawing/2014/main" id="{AB0D1300-D606-45F6-848C-9252C9E65F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fld id="{2BDFE8B6-E606-42AB-A94B-B3997D6CF1A8}" type="slidenum">
              <a:rPr lang="en-US" altLang="en-US" sz="1200" smtClean="0">
                <a:solidFill>
                  <a:srgbClr val="045C75"/>
                </a:solidFill>
              </a:rPr>
              <a:pPr/>
              <a:t>1</a:t>
            </a:fld>
            <a:endParaRPr lang="en-US" altLang="en-US" sz="1200">
              <a:solidFill>
                <a:srgbClr val="045C75"/>
              </a:solidFill>
            </a:endParaRPr>
          </a:p>
        </p:txBody>
      </p:sp>
      <p:pic>
        <p:nvPicPr>
          <p:cNvPr id="12" name="Immagine 11">
            <a:extLst>
              <a:ext uri="{FF2B5EF4-FFF2-40B4-BE49-F238E27FC236}">
                <a16:creationId xmlns:a16="http://schemas.microsoft.com/office/drawing/2014/main" id="{1F6375E6-8D5B-40C4-97CF-0D1A95626DFE}"/>
              </a:ext>
            </a:extLst>
          </p:cNvPr>
          <p:cNvPicPr preferRelativeResize="0"/>
          <p:nvPr/>
        </p:nvPicPr>
        <p:blipFill>
          <a:blip r:embed="rId7" cstate="print">
            <a:extLst>
              <a:ext uri="{28A0092B-C50C-407E-A947-70E740481C1C}">
                <a14:useLocalDpi xmlns:a14="http://schemas.microsoft.com/office/drawing/2010/main" val="0"/>
              </a:ext>
            </a:extLst>
          </a:blip>
          <a:srcRect/>
          <a:stretch>
            <a:fillRect/>
          </a:stretch>
        </p:blipFill>
        <p:spPr bwMode="auto">
          <a:xfrm>
            <a:off x="1546225" y="457200"/>
            <a:ext cx="2376488" cy="1150938"/>
          </a:xfrm>
          <a:prstGeom prst="rect">
            <a:avLst/>
          </a:prstGeom>
          <a:ln>
            <a:noFill/>
          </a:ln>
          <a:effectLst>
            <a:outerShdw blurRad="292100" dist="139700" dir="2700000" algn="tl" rotWithShape="0">
              <a:srgbClr val="333333">
                <a:alpha val="65000"/>
              </a:srgbClr>
            </a:outerShdw>
          </a:effectLst>
        </p:spPr>
      </p:pic>
      <p:pic>
        <p:nvPicPr>
          <p:cNvPr id="13" name="Immagine 12">
            <a:extLst>
              <a:ext uri="{FF2B5EF4-FFF2-40B4-BE49-F238E27FC236}">
                <a16:creationId xmlns:a16="http://schemas.microsoft.com/office/drawing/2014/main" id="{86EC8FA7-A46E-43AC-91ED-DFF3380762B9}"/>
              </a:ext>
            </a:extLst>
          </p:cNvPr>
          <p:cNvPicPr preferRelativeResize="0"/>
          <p:nvPr/>
        </p:nvPicPr>
        <p:blipFill>
          <a:blip r:embed="rId8">
            <a:extLst>
              <a:ext uri="{28A0092B-C50C-407E-A947-70E740481C1C}">
                <a14:useLocalDpi xmlns:a14="http://schemas.microsoft.com/office/drawing/2010/main" val="0"/>
              </a:ext>
            </a:extLst>
          </a:blip>
          <a:stretch>
            <a:fillRect/>
          </a:stretch>
        </p:blipFill>
        <p:spPr>
          <a:xfrm>
            <a:off x="8867775" y="900113"/>
            <a:ext cx="2089150" cy="7286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2">
            <a:extLst>
              <a:ext uri="{FF2B5EF4-FFF2-40B4-BE49-F238E27FC236}">
                <a16:creationId xmlns:a16="http://schemas.microsoft.com/office/drawing/2014/main" id="{CD20DFAE-B93B-4DAB-8A67-56C88C005B8E}"/>
              </a:ext>
            </a:extLst>
          </p:cNvPr>
          <p:cNvSpPr>
            <a:spLocks noChangeArrowheads="1"/>
          </p:cNvSpPr>
          <p:nvPr/>
        </p:nvSpPr>
        <p:spPr bwMode="auto">
          <a:xfrm>
            <a:off x="1624012" y="2108985"/>
            <a:ext cx="945991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defRPr/>
            </a:pPr>
            <a:r>
              <a:rPr lang="ru-RU" b="0" dirty="0">
                <a:solidFill>
                  <a:schemeClr val="tx2">
                    <a:lumMod val="75000"/>
                  </a:schemeClr>
                </a:solidFill>
                <a:latin typeface="Verdana" pitchFamily="34" charset="0"/>
                <a:ea typeface="Verdana" pitchFamily="34" charset="0"/>
              </a:rPr>
              <a:t>Эти исследования подтвердили, что содержание молочного жира и белка в основном влияет на выход сыра.</a:t>
            </a:r>
          </a:p>
          <a:p>
            <a:pPr algn="just">
              <a:defRPr/>
            </a:pP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Они показали, что существует линейная зависимость между белком и СЖ+СП и выходом сыра, даже когда содержание жира и белка очень высокое из-за стадии лактации или генетических характеристик животных.</a:t>
            </a:r>
          </a:p>
          <a:p>
            <a:pPr algn="just">
              <a:defRPr/>
            </a:pP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После учета влияния содержания жира и белка другие параметры молока (</a:t>
            </a:r>
            <a:r>
              <a:rPr lang="ru-RU" b="0" dirty="0" err="1">
                <a:solidFill>
                  <a:schemeClr val="tx2">
                    <a:lumMod val="75000"/>
                  </a:schemeClr>
                </a:solidFill>
                <a:latin typeface="Verdana" pitchFamily="34" charset="0"/>
                <a:ea typeface="Verdana" pitchFamily="34" charset="0"/>
              </a:rPr>
              <a:t>pH</a:t>
            </a:r>
            <a:r>
              <a:rPr lang="ru-RU" b="0" dirty="0">
                <a:solidFill>
                  <a:schemeClr val="tx2">
                    <a:lumMod val="75000"/>
                  </a:schemeClr>
                </a:solidFill>
                <a:latin typeface="Verdana" pitchFamily="34" charset="0"/>
                <a:ea typeface="Verdana" pitchFamily="34" charset="0"/>
              </a:rPr>
              <a:t>, вариант k-казеина) могут оказывать существенное, но количественно незначительное влияние на выход сыра.</a:t>
            </a:r>
            <a:endParaRPr lang="ru-RU" altLang="it-IT" b="0" dirty="0">
              <a:solidFill>
                <a:schemeClr val="tx2">
                  <a:lumMod val="75000"/>
                </a:schemeClr>
              </a:solidFill>
              <a:latin typeface="Verdana" pitchFamily="34" charset="0"/>
              <a:ea typeface="Verdana" pitchFamily="34" charset="0"/>
            </a:endParaRPr>
          </a:p>
        </p:txBody>
      </p:sp>
      <p:pic>
        <p:nvPicPr>
          <p:cNvPr id="25603" name="Immagine 5" descr="NDS Pro software.png">
            <a:extLst>
              <a:ext uri="{FF2B5EF4-FFF2-40B4-BE49-F238E27FC236}">
                <a16:creationId xmlns:a16="http://schemas.microsoft.com/office/drawing/2014/main" id="{2A52C339-49C0-4155-B8F1-A2212CAE3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E0614F91-F4FF-48AF-AB92-B2F7FE2B015B}"/>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B98A6471-FF50-4654-AA4A-BC1367B772EB}"/>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 name="Rettangolo 12">
            <a:extLst>
              <a:ext uri="{FF2B5EF4-FFF2-40B4-BE49-F238E27FC236}">
                <a16:creationId xmlns:a16="http://schemas.microsoft.com/office/drawing/2014/main" id="{DD090147-EA18-4B23-9EDB-FC8F99A4DCA6}"/>
              </a:ext>
            </a:extLst>
          </p:cNvPr>
          <p:cNvSpPr>
            <a:spLocks noChangeArrowheads="1"/>
          </p:cNvSpPr>
          <p:nvPr/>
        </p:nvSpPr>
        <p:spPr bwMode="auto">
          <a:xfrm>
            <a:off x="1874838" y="1349375"/>
            <a:ext cx="89582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5B07301-C504-4F17-8EE5-C3C2D32296A8}"/>
              </a:ext>
            </a:extLst>
          </p:cNvPr>
          <p:cNvSpPr/>
          <p:nvPr/>
        </p:nvSpPr>
        <p:spPr>
          <a:xfrm>
            <a:off x="3051175" y="1944688"/>
            <a:ext cx="6480175" cy="400110"/>
          </a:xfrm>
          <a:prstGeom prst="rect">
            <a:avLst/>
          </a:prstGeom>
        </p:spPr>
        <p:txBody>
          <a:bodyPr>
            <a:spAutoFit/>
          </a:bodyPr>
          <a:lstStyle/>
          <a:p>
            <a:pPr>
              <a:defRPr/>
            </a:pPr>
            <a:r>
              <a:rPr lang="ru-RU" b="0" dirty="0">
                <a:solidFill>
                  <a:schemeClr val="tx2">
                    <a:lumMod val="75000"/>
                  </a:schemeClr>
                </a:solidFill>
                <a:latin typeface="Verdana" pitchFamily="34" charset="0"/>
                <a:ea typeface="Verdana" pitchFamily="34" charset="0"/>
              </a:rPr>
              <a:t>Факторы влияющие на выход сыра</a:t>
            </a:r>
            <a:endParaRPr lang="it-IT" b="0" dirty="0">
              <a:solidFill>
                <a:schemeClr val="tx2">
                  <a:lumMod val="75000"/>
                </a:schemeClr>
              </a:solidFill>
              <a:latin typeface="Verdana" pitchFamily="34" charset="0"/>
              <a:ea typeface="Verdana" pitchFamily="34" charset="0"/>
            </a:endParaRPr>
          </a:p>
        </p:txBody>
      </p:sp>
      <p:pic>
        <p:nvPicPr>
          <p:cNvPr id="13315" name="Immagine 5" descr="NDS Pro software.png">
            <a:extLst>
              <a:ext uri="{FF2B5EF4-FFF2-40B4-BE49-F238E27FC236}">
                <a16:creationId xmlns:a16="http://schemas.microsoft.com/office/drawing/2014/main" id="{14E97D36-BC32-4330-BE06-67150F51DF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55E9349E-0580-4548-B360-01CCB6409A95}"/>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9B3FDFA6-038D-4C27-865C-F35A99C48696}"/>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8" name="Rettangolo 7">
            <a:extLst>
              <a:ext uri="{FF2B5EF4-FFF2-40B4-BE49-F238E27FC236}">
                <a16:creationId xmlns:a16="http://schemas.microsoft.com/office/drawing/2014/main" id="{3B639221-71D2-47C2-8792-1F272BA9D44B}"/>
              </a:ext>
            </a:extLst>
          </p:cNvPr>
          <p:cNvSpPr/>
          <p:nvPr/>
        </p:nvSpPr>
        <p:spPr>
          <a:xfrm>
            <a:off x="7739857" y="2564904"/>
            <a:ext cx="3507580" cy="30100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73050" indent="-273050" eaLnBrk="1" hangingPunct="1">
              <a:spcBef>
                <a:spcPct val="20000"/>
              </a:spcBef>
              <a:buClr>
                <a:srgbClr val="0BD0D9"/>
              </a:buClr>
              <a:buSzPct val="95000"/>
              <a:defRPr/>
            </a:pPr>
            <a:r>
              <a:rPr lang="ru-RU" sz="1800" b="0" dirty="0">
                <a:solidFill>
                  <a:schemeClr val="tx2">
                    <a:lumMod val="75000"/>
                  </a:schemeClr>
                </a:solidFill>
                <a:latin typeface="Verdana" pitchFamily="34" charset="0"/>
                <a:ea typeface="Verdana" pitchFamily="34" charset="0"/>
              </a:rPr>
              <a:t>На это влияют многие технологические факторы</a:t>
            </a:r>
          </a:p>
          <a:p>
            <a:pPr marL="273050" indent="-273050" eaLnBrk="1" hangingPunct="1">
              <a:spcBef>
                <a:spcPct val="20000"/>
              </a:spcBef>
              <a:buClr>
                <a:srgbClr val="0BD0D9"/>
              </a:buClr>
              <a:buSzPct val="95000"/>
              <a:defRPr/>
            </a:pPr>
            <a:endParaRPr lang="en-US" sz="800" b="0" dirty="0">
              <a:solidFill>
                <a:schemeClr val="tx2">
                  <a:lumMod val="7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bg1">
                    <a:lumMod val="65000"/>
                  </a:schemeClr>
                </a:solidFill>
                <a:latin typeface="Verdana" pitchFamily="34" charset="0"/>
                <a:ea typeface="Verdana" pitchFamily="34" charset="0"/>
              </a:rPr>
              <a:t>Обработки молока</a:t>
            </a:r>
            <a:endParaRPr lang="it-IT" sz="1800" b="0" dirty="0">
              <a:solidFill>
                <a:schemeClr val="bg1">
                  <a:lumMod val="6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bg1">
                    <a:lumMod val="65000"/>
                  </a:schemeClr>
                </a:solidFill>
                <a:latin typeface="Verdana" pitchFamily="34" charset="0"/>
                <a:ea typeface="Verdana" pitchFamily="34" charset="0"/>
              </a:rPr>
              <a:t>Тип коагулянта</a:t>
            </a:r>
            <a:endParaRPr lang="it-IT" sz="1800" b="0" dirty="0">
              <a:solidFill>
                <a:schemeClr val="bg1">
                  <a:lumMod val="6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bg1">
                    <a:lumMod val="65000"/>
                  </a:schemeClr>
                </a:solidFill>
                <a:latin typeface="Verdana" pitchFamily="34" charset="0"/>
                <a:ea typeface="Verdana" pitchFamily="34" charset="0"/>
              </a:rPr>
              <a:t>Тип оборудования</a:t>
            </a:r>
            <a:r>
              <a:rPr lang="it-IT" sz="1800" b="0" dirty="0">
                <a:solidFill>
                  <a:schemeClr val="bg1">
                    <a:lumMod val="65000"/>
                  </a:schemeClr>
                </a:solidFill>
                <a:latin typeface="Verdana" pitchFamily="34" charset="0"/>
                <a:ea typeface="Verdana" pitchFamily="34" charset="0"/>
              </a:rPr>
              <a:t> </a:t>
            </a: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bg1">
                    <a:lumMod val="65000"/>
                  </a:schemeClr>
                </a:solidFill>
                <a:latin typeface="Verdana" pitchFamily="34" charset="0"/>
                <a:ea typeface="Verdana" pitchFamily="34" charset="0"/>
              </a:rPr>
              <a:t>Программа резки сырного сгустка</a:t>
            </a:r>
            <a:endParaRPr lang="it-IT" sz="1800" b="0" dirty="0">
              <a:solidFill>
                <a:schemeClr val="bg1">
                  <a:lumMod val="6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it-IT" sz="1800" b="0" dirty="0">
                <a:solidFill>
                  <a:schemeClr val="tx2">
                    <a:lumMod val="75000"/>
                  </a:schemeClr>
                </a:solidFill>
                <a:latin typeface="Verdana" pitchFamily="34" charset="0"/>
                <a:ea typeface="Verdana" pitchFamily="34" charset="0"/>
              </a:rPr>
              <a:t>……</a:t>
            </a:r>
          </a:p>
        </p:txBody>
      </p:sp>
      <p:sp>
        <p:nvSpPr>
          <p:cNvPr id="9" name="Content Placeholder 2">
            <a:extLst>
              <a:ext uri="{FF2B5EF4-FFF2-40B4-BE49-F238E27FC236}">
                <a16:creationId xmlns:a16="http://schemas.microsoft.com/office/drawing/2014/main" id="{3AD259C9-ED45-433C-9464-8DF0FF132764}"/>
              </a:ext>
            </a:extLst>
          </p:cNvPr>
          <p:cNvSpPr txBox="1">
            <a:spLocks/>
          </p:cNvSpPr>
          <p:nvPr/>
        </p:nvSpPr>
        <p:spPr bwMode="auto">
          <a:xfrm>
            <a:off x="1415480" y="2564904"/>
            <a:ext cx="5328593" cy="345638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Wingdings" panose="05000000000000000000" pitchFamily="2" charset="2"/>
              <a:buNone/>
              <a:defRPr/>
            </a:pPr>
            <a:r>
              <a:rPr lang="ru-RU" sz="1800" b="0" dirty="0">
                <a:solidFill>
                  <a:schemeClr val="tx2">
                    <a:lumMod val="75000"/>
                  </a:schemeClr>
                </a:solidFill>
                <a:latin typeface="Verdana" pitchFamily="34" charset="0"/>
                <a:ea typeface="Verdana" pitchFamily="34" charset="0"/>
              </a:rPr>
              <a:t>Это во многом определяется качеством сырого молока</a:t>
            </a:r>
            <a:endParaRPr lang="en-IE" altLang="it-IT" sz="1800" b="0" dirty="0">
              <a:solidFill>
                <a:schemeClr val="tx2">
                  <a:lumMod val="75000"/>
                </a:schemeClr>
              </a:solidFill>
              <a:latin typeface="Verdana" pitchFamily="34" charset="0"/>
              <a:ea typeface="Verdana" pitchFamily="34" charset="0"/>
            </a:endParaRPr>
          </a:p>
          <a:p>
            <a:pPr eaLnBrk="1" hangingPunct="1">
              <a:buFont typeface="Wingdings" panose="05000000000000000000" pitchFamily="2" charset="2"/>
              <a:buNone/>
              <a:defRPr/>
            </a:pPr>
            <a:endParaRPr lang="en-GB" altLang="it-IT" sz="800" b="0" dirty="0">
              <a:solidFill>
                <a:schemeClr val="tx2">
                  <a:lumMod val="75000"/>
                </a:schemeClr>
              </a:solidFill>
              <a:latin typeface="Verdana" pitchFamily="34" charset="0"/>
              <a:ea typeface="Verdana" pitchFamily="34" charset="0"/>
            </a:endParaRPr>
          </a:p>
          <a:p>
            <a:pPr eaLnBrk="1" hangingPunct="1">
              <a:defRPr/>
            </a:pPr>
            <a:r>
              <a:rPr lang="ru-RU" altLang="it-IT" sz="1800" b="0" dirty="0">
                <a:solidFill>
                  <a:schemeClr val="bg1">
                    <a:lumMod val="65000"/>
                  </a:schemeClr>
                </a:solidFill>
                <a:latin typeface="Verdana" pitchFamily="34" charset="0"/>
                <a:ea typeface="Verdana" pitchFamily="34" charset="0"/>
              </a:rPr>
              <a:t>Состав молока </a:t>
            </a:r>
            <a:endParaRPr lang="en-GB" altLang="it-IT" sz="1800" b="0" dirty="0">
              <a:solidFill>
                <a:schemeClr val="bg1">
                  <a:lumMod val="65000"/>
                </a:schemeClr>
              </a:solidFill>
              <a:latin typeface="Verdana" pitchFamily="34" charset="0"/>
              <a:ea typeface="Verdana" pitchFamily="34" charset="0"/>
            </a:endParaRPr>
          </a:p>
          <a:p>
            <a:pPr eaLnBrk="1" hangingPunct="1">
              <a:defRPr/>
            </a:pPr>
            <a:r>
              <a:rPr lang="ru-RU" altLang="it-IT" sz="1800" dirty="0">
                <a:solidFill>
                  <a:schemeClr val="tx2">
                    <a:lumMod val="75000"/>
                  </a:schemeClr>
                </a:solidFill>
                <a:latin typeface="Verdana" pitchFamily="34" charset="0"/>
                <a:ea typeface="Verdana" pitchFamily="34" charset="0"/>
              </a:rPr>
              <a:t>Содержание соматических клеток </a:t>
            </a:r>
            <a:r>
              <a:rPr lang="en-GB" altLang="it-IT" sz="1800" dirty="0">
                <a:solidFill>
                  <a:schemeClr val="tx2">
                    <a:lumMod val="75000"/>
                  </a:schemeClr>
                </a:solidFill>
                <a:latin typeface="Verdana" pitchFamily="34" charset="0"/>
                <a:ea typeface="Verdana" pitchFamily="34" charset="0"/>
              </a:rPr>
              <a:t>(SCC)</a:t>
            </a:r>
            <a:r>
              <a:rPr lang="en-GB" altLang="it-IT" sz="1800" b="0" dirty="0">
                <a:solidFill>
                  <a:schemeClr val="tx2">
                    <a:lumMod val="75000"/>
                  </a:schemeClr>
                </a:solidFill>
                <a:latin typeface="Verdana" pitchFamily="34" charset="0"/>
                <a:ea typeface="Verdana" pitchFamily="34" charset="0"/>
              </a:rPr>
              <a:t>	</a:t>
            </a:r>
            <a:endParaRPr lang="en-IE" altLang="it-IT" sz="1800" b="0" dirty="0">
              <a:solidFill>
                <a:schemeClr val="tx2">
                  <a:lumMod val="75000"/>
                </a:schemeClr>
              </a:solidFill>
              <a:latin typeface="Verdana" pitchFamily="34" charset="0"/>
              <a:ea typeface="Verdana" pitchFamily="34" charset="0"/>
            </a:endParaRPr>
          </a:p>
          <a:p>
            <a:pPr eaLnBrk="1" hangingPunct="1">
              <a:defRPr/>
            </a:pPr>
            <a:r>
              <a:rPr lang="ru-RU" altLang="it-IT" sz="1800" b="0" dirty="0">
                <a:solidFill>
                  <a:schemeClr val="bg1">
                    <a:lumMod val="65000"/>
                  </a:schemeClr>
                </a:solidFill>
                <a:latin typeface="Verdana" pitchFamily="34" charset="0"/>
                <a:ea typeface="Verdana" pitchFamily="34" charset="0"/>
              </a:rPr>
              <a:t>Микробная </a:t>
            </a:r>
            <a:r>
              <a:rPr lang="ru-RU" altLang="it-IT" sz="1800" b="0" dirty="0" err="1">
                <a:solidFill>
                  <a:schemeClr val="bg1">
                    <a:lumMod val="65000"/>
                  </a:schemeClr>
                </a:solidFill>
                <a:latin typeface="Verdana" pitchFamily="34" charset="0"/>
                <a:ea typeface="Verdana" pitchFamily="34" charset="0"/>
              </a:rPr>
              <a:t>акивность</a:t>
            </a:r>
            <a:r>
              <a:rPr lang="ru-RU" altLang="it-IT" sz="1800" b="0" dirty="0">
                <a:solidFill>
                  <a:schemeClr val="bg1">
                    <a:lumMod val="65000"/>
                  </a:schemeClr>
                </a:solidFill>
                <a:latin typeface="Verdana" pitchFamily="34" charset="0"/>
                <a:ea typeface="Verdana" pitchFamily="34" charset="0"/>
              </a:rPr>
              <a:t> молока</a:t>
            </a:r>
            <a:endParaRPr lang="en-IE" altLang="it-IT" sz="1800" b="0" dirty="0">
              <a:solidFill>
                <a:schemeClr val="bg1">
                  <a:lumMod val="65000"/>
                </a:schemeClr>
              </a:solidFill>
              <a:latin typeface="Verdana" pitchFamily="34" charset="0"/>
              <a:ea typeface="Verdana" pitchFamily="34" charset="0"/>
            </a:endParaRPr>
          </a:p>
          <a:p>
            <a:pPr eaLnBrk="1" hangingPunct="1">
              <a:defRPr/>
            </a:pPr>
            <a:r>
              <a:rPr lang="ru-RU" altLang="it-IT" sz="1800" b="0" dirty="0" err="1">
                <a:solidFill>
                  <a:schemeClr val="bg1">
                    <a:lumMod val="65000"/>
                  </a:schemeClr>
                </a:solidFill>
                <a:latin typeface="Verdana" pitchFamily="34" charset="0"/>
                <a:ea typeface="Verdana" pitchFamily="34" charset="0"/>
              </a:rPr>
              <a:t>Энзиматическая</a:t>
            </a:r>
            <a:r>
              <a:rPr lang="ru-RU" altLang="it-IT" sz="1800" b="0" dirty="0">
                <a:solidFill>
                  <a:schemeClr val="bg1">
                    <a:lumMod val="65000"/>
                  </a:schemeClr>
                </a:solidFill>
                <a:latin typeface="Verdana" pitchFamily="34" charset="0"/>
                <a:ea typeface="Verdana" pitchFamily="34" charset="0"/>
              </a:rPr>
              <a:t> активность молока</a:t>
            </a:r>
            <a:endParaRPr lang="en-GB" altLang="it-IT" sz="1800" b="0" dirty="0">
              <a:solidFill>
                <a:schemeClr val="bg1">
                  <a:lumMod val="65000"/>
                </a:schemeClr>
              </a:solidFill>
              <a:latin typeface="Verdana" pitchFamily="34" charset="0"/>
              <a:ea typeface="Verdana" pitchFamily="34" charset="0"/>
            </a:endParaRPr>
          </a:p>
          <a:p>
            <a:pPr eaLnBrk="1" hangingPunct="1">
              <a:defRPr/>
            </a:pPr>
            <a:r>
              <a:rPr lang="en-GB" altLang="it-IT" sz="1800" b="0" dirty="0">
                <a:solidFill>
                  <a:schemeClr val="bg1">
                    <a:lumMod val="65000"/>
                  </a:schemeClr>
                </a:solidFill>
                <a:latin typeface="Verdana" pitchFamily="34" charset="0"/>
                <a:ea typeface="Verdana" pitchFamily="34" charset="0"/>
              </a:rPr>
              <a:t>pH</a:t>
            </a:r>
          </a:p>
          <a:p>
            <a:pPr eaLnBrk="1" hangingPunct="1">
              <a:defRPr/>
            </a:pPr>
            <a:r>
              <a:rPr lang="en-US" altLang="it-IT" sz="1800" b="0" dirty="0">
                <a:solidFill>
                  <a:schemeClr val="bg1">
                    <a:lumMod val="65000"/>
                  </a:schemeClr>
                </a:solidFill>
                <a:latin typeface="Verdana" pitchFamily="34" charset="0"/>
                <a:ea typeface="Verdana" pitchFamily="34" charset="0"/>
              </a:rPr>
              <a:t>k-</a:t>
            </a:r>
            <a:r>
              <a:rPr lang="ru-RU" altLang="it-IT" sz="1800" b="0" dirty="0">
                <a:solidFill>
                  <a:schemeClr val="bg1">
                    <a:lumMod val="65000"/>
                  </a:schemeClr>
                </a:solidFill>
                <a:latin typeface="Verdana" pitchFamily="34" charset="0"/>
                <a:ea typeface="Verdana" pitchFamily="34" charset="0"/>
              </a:rPr>
              <a:t>казеин вариант </a:t>
            </a:r>
            <a:endParaRPr lang="en-GB" altLang="it-IT" sz="1800" b="0" dirty="0">
              <a:solidFill>
                <a:schemeClr val="bg1">
                  <a:lumMod val="65000"/>
                </a:schemeClr>
              </a:solidFill>
              <a:latin typeface="Verdana" pitchFamily="34" charset="0"/>
              <a:ea typeface="Verdana" pitchFamily="34" charset="0"/>
            </a:endParaRPr>
          </a:p>
          <a:p>
            <a:pPr eaLnBrk="1" hangingPunct="1">
              <a:defRPr/>
            </a:pPr>
            <a:r>
              <a:rPr lang="ru-RU" altLang="it-IT" sz="1800" b="0" dirty="0">
                <a:solidFill>
                  <a:schemeClr val="bg1">
                    <a:lumMod val="65000"/>
                  </a:schemeClr>
                </a:solidFill>
                <a:latin typeface="Verdana" pitchFamily="34" charset="0"/>
                <a:ea typeface="Verdana" pitchFamily="34" charset="0"/>
              </a:rPr>
              <a:t>Состав минералов </a:t>
            </a:r>
            <a:r>
              <a:rPr lang="en-GB" altLang="it-IT" sz="1800" b="0" dirty="0">
                <a:solidFill>
                  <a:schemeClr val="bg1">
                    <a:lumMod val="65000"/>
                  </a:schemeClr>
                </a:solidFill>
                <a:latin typeface="Verdana" pitchFamily="34" charset="0"/>
                <a:ea typeface="Verdana" pitchFamily="34" charset="0"/>
              </a:rPr>
              <a:t>	</a:t>
            </a:r>
            <a:endParaRPr lang="en-IE" altLang="it-IT" sz="1800" b="0" dirty="0">
              <a:solidFill>
                <a:schemeClr val="bg1">
                  <a:lumMod val="65000"/>
                </a:schemeClr>
              </a:solidFill>
              <a:latin typeface="Verdana" pitchFamily="34" charset="0"/>
              <a:ea typeface="Verdana" pitchFamily="34" charset="0"/>
            </a:endParaRPr>
          </a:p>
          <a:p>
            <a:pPr eaLnBrk="1" hangingPunct="1">
              <a:defRPr/>
            </a:pPr>
            <a:r>
              <a:rPr lang="ru-RU" altLang="it-IT" sz="1800" b="0" dirty="0">
                <a:solidFill>
                  <a:schemeClr val="bg1">
                    <a:lumMod val="65000"/>
                  </a:schemeClr>
                </a:solidFill>
                <a:latin typeface="Verdana" pitchFamily="34" charset="0"/>
                <a:ea typeface="Verdana" pitchFamily="34" charset="0"/>
              </a:rPr>
              <a:t>Остатки </a:t>
            </a:r>
            <a:r>
              <a:rPr lang="ru-RU" altLang="it-IT" sz="1800" b="0" dirty="0" err="1">
                <a:solidFill>
                  <a:schemeClr val="bg1">
                    <a:lumMod val="65000"/>
                  </a:schemeClr>
                </a:solidFill>
                <a:latin typeface="Verdana" pitchFamily="34" charset="0"/>
                <a:ea typeface="Verdana" pitchFamily="34" charset="0"/>
              </a:rPr>
              <a:t>ксенобиотиков</a:t>
            </a:r>
            <a:endParaRPr lang="en-IE" altLang="it-IT" sz="1800" b="0" dirty="0">
              <a:solidFill>
                <a:schemeClr val="bg1">
                  <a:lumMod val="65000"/>
                </a:schemeClr>
              </a:solidFill>
              <a:latin typeface="Verdana" pitchFamily="34" charset="0"/>
              <a:ea typeface="Verdana" pitchFamily="34" charset="0"/>
            </a:endParaRPr>
          </a:p>
        </p:txBody>
      </p:sp>
      <p:sp>
        <p:nvSpPr>
          <p:cNvPr id="12" name="Rettangolo 12">
            <a:extLst>
              <a:ext uri="{FF2B5EF4-FFF2-40B4-BE49-F238E27FC236}">
                <a16:creationId xmlns:a16="http://schemas.microsoft.com/office/drawing/2014/main" id="{357932EB-2856-4E50-ADB1-B99F681D2AC7}"/>
              </a:ext>
            </a:extLst>
          </p:cNvPr>
          <p:cNvSpPr>
            <a:spLocks noChangeArrowheads="1"/>
          </p:cNvSpPr>
          <p:nvPr/>
        </p:nvSpPr>
        <p:spPr bwMode="auto">
          <a:xfrm>
            <a:off x="1775520" y="1403718"/>
            <a:ext cx="88575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spTree>
    <p:extLst>
      <p:ext uri="{BB962C8B-B14F-4D97-AF65-F5344CB8AC3E}">
        <p14:creationId xmlns:p14="http://schemas.microsoft.com/office/powerpoint/2010/main" val="114803057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CEC74E8-A3C1-489D-9043-DEF298622063}"/>
              </a:ext>
            </a:extLst>
          </p:cNvPr>
          <p:cNvSpPr>
            <a:spLocks noGrp="1"/>
          </p:cNvSpPr>
          <p:nvPr>
            <p:ph type="title" idx="4294967295"/>
          </p:nvPr>
        </p:nvSpPr>
        <p:spPr>
          <a:xfrm>
            <a:off x="2639616" y="2050585"/>
            <a:ext cx="7128272" cy="642938"/>
          </a:xfrm>
        </p:spPr>
        <p:txBody>
          <a:bodyPr anchor="ctr"/>
          <a:lstStyle/>
          <a:p>
            <a:pPr eaLnBrk="1" hangingPunct="1">
              <a:defRPr/>
            </a:pPr>
            <a:r>
              <a:rPr lang="ru-RU" altLang="it-IT" sz="2200" b="1" dirty="0">
                <a:solidFill>
                  <a:schemeClr val="tx2">
                    <a:lumMod val="75000"/>
                  </a:schemeClr>
                </a:solidFill>
                <a:latin typeface="Verdana" pitchFamily="34" charset="0"/>
                <a:ea typeface="Verdana" pitchFamily="34" charset="0"/>
                <a:cs typeface="+mn-cs"/>
              </a:rPr>
              <a:t>Количество соматических клеток</a:t>
            </a:r>
            <a:r>
              <a:rPr lang="en-IE" altLang="it-IT" sz="2200" b="1" dirty="0">
                <a:solidFill>
                  <a:schemeClr val="tx2">
                    <a:lumMod val="75000"/>
                  </a:schemeClr>
                </a:solidFill>
                <a:latin typeface="Verdana" pitchFamily="34" charset="0"/>
                <a:ea typeface="Verdana" pitchFamily="34" charset="0"/>
                <a:cs typeface="+mn-cs"/>
              </a:rPr>
              <a:t> (SCC)</a:t>
            </a:r>
          </a:p>
        </p:txBody>
      </p:sp>
      <p:sp>
        <p:nvSpPr>
          <p:cNvPr id="26627" name="Content Placeholder 2">
            <a:extLst>
              <a:ext uri="{FF2B5EF4-FFF2-40B4-BE49-F238E27FC236}">
                <a16:creationId xmlns:a16="http://schemas.microsoft.com/office/drawing/2014/main" id="{5ED97BEC-19BB-4B92-90F0-FFEAE96D0D0E}"/>
              </a:ext>
            </a:extLst>
          </p:cNvPr>
          <p:cNvSpPr>
            <a:spLocks noGrp="1"/>
          </p:cNvSpPr>
          <p:nvPr>
            <p:ph idx="4294967295"/>
          </p:nvPr>
        </p:nvSpPr>
        <p:spPr>
          <a:xfrm>
            <a:off x="2209800" y="2780928"/>
            <a:ext cx="7558088" cy="2919413"/>
          </a:xfrm>
        </p:spPr>
        <p:txBody>
          <a:bodyPr/>
          <a:lstStyle/>
          <a:p>
            <a:pPr algn="just" eaLnBrk="1" hangingPunct="1">
              <a:defRPr/>
            </a:pPr>
            <a:r>
              <a:rPr lang="ru-RU" sz="2000" dirty="0">
                <a:solidFill>
                  <a:schemeClr val="tx2">
                    <a:lumMod val="75000"/>
                  </a:schemeClr>
                </a:solidFill>
                <a:latin typeface="Verdana" pitchFamily="34" charset="0"/>
                <a:ea typeface="Verdana" pitchFamily="34" charset="0"/>
              </a:rPr>
              <a:t>Выделяется из крови для борьбы с инфекцией вымени и, таким образом, для предотвращения или уменьшения воспаления (мастит);</a:t>
            </a:r>
            <a:endParaRPr lang="en-GB" altLang="it-IT" sz="800" dirty="0">
              <a:solidFill>
                <a:schemeClr val="tx2">
                  <a:lumMod val="75000"/>
                </a:schemeClr>
              </a:solidFill>
              <a:latin typeface="Verdana" pitchFamily="34" charset="0"/>
              <a:ea typeface="Verdana" pitchFamily="34" charset="0"/>
            </a:endParaRPr>
          </a:p>
          <a:p>
            <a:pPr algn="just" eaLnBrk="1" hangingPunct="1">
              <a:defRPr/>
            </a:pPr>
            <a:r>
              <a:rPr lang="ru-RU" sz="2000" dirty="0">
                <a:solidFill>
                  <a:schemeClr val="tx2">
                    <a:lumMod val="75000"/>
                  </a:schemeClr>
                </a:solidFill>
                <a:latin typeface="Verdana" pitchFamily="34" charset="0"/>
                <a:ea typeface="Verdana" pitchFamily="34" charset="0"/>
              </a:rPr>
              <a:t>Факторы, способствующие увеличению SCC при массовом производстве молока, включают </a:t>
            </a:r>
            <a:r>
              <a:rPr lang="en-GB" altLang="it-IT" sz="2000" dirty="0">
                <a:solidFill>
                  <a:schemeClr val="tx2">
                    <a:lumMod val="75000"/>
                  </a:schemeClr>
                </a:solidFill>
                <a:latin typeface="Verdana" pitchFamily="34" charset="0"/>
                <a:ea typeface="Verdana" pitchFamily="34" charset="0"/>
              </a:rPr>
              <a:t>:</a:t>
            </a:r>
            <a:endParaRPr lang="ru-RU" altLang="it-IT" sz="2000" dirty="0">
              <a:solidFill>
                <a:schemeClr val="tx2">
                  <a:lumMod val="75000"/>
                </a:schemeClr>
              </a:solidFill>
              <a:latin typeface="Verdana" pitchFamily="34" charset="0"/>
              <a:ea typeface="Verdana" pitchFamily="34" charset="0"/>
            </a:endParaRPr>
          </a:p>
          <a:p>
            <a:pPr algn="just" eaLnBrk="1" hangingPunct="1">
              <a:defRPr/>
            </a:pPr>
            <a:endParaRPr lang="en-GB" altLang="it-IT" sz="2000" dirty="0">
              <a:solidFill>
                <a:schemeClr val="tx2">
                  <a:lumMod val="75000"/>
                </a:schemeClr>
              </a:solidFill>
              <a:latin typeface="Verdana" pitchFamily="34" charset="0"/>
              <a:ea typeface="Verdana" pitchFamily="34" charset="0"/>
            </a:endParaRPr>
          </a:p>
          <a:p>
            <a:pPr lvl="1" eaLnBrk="1" hangingPunct="1">
              <a:defRPr/>
            </a:pPr>
            <a:r>
              <a:rPr lang="ru-RU" altLang="it-IT" sz="1800" dirty="0" err="1">
                <a:solidFill>
                  <a:schemeClr val="tx2">
                    <a:lumMod val="75000"/>
                  </a:schemeClr>
                </a:solidFill>
                <a:latin typeface="Verdana" pitchFamily="34" charset="0"/>
                <a:ea typeface="Verdana" pitchFamily="34" charset="0"/>
              </a:rPr>
              <a:t>Суб</a:t>
            </a:r>
            <a:r>
              <a:rPr lang="ru-RU" altLang="it-IT" sz="1800" dirty="0">
                <a:solidFill>
                  <a:schemeClr val="tx2">
                    <a:lumMod val="75000"/>
                  </a:schemeClr>
                </a:solidFill>
                <a:latin typeface="Verdana" pitchFamily="34" charset="0"/>
                <a:ea typeface="Verdana" pitchFamily="34" charset="0"/>
              </a:rPr>
              <a:t>-клинический мастит;</a:t>
            </a:r>
            <a:r>
              <a:rPr lang="en-GB" altLang="it-IT" sz="1800" dirty="0">
                <a:solidFill>
                  <a:schemeClr val="tx2">
                    <a:lumMod val="75000"/>
                  </a:schemeClr>
                </a:solidFill>
                <a:latin typeface="Verdana" pitchFamily="34" charset="0"/>
                <a:ea typeface="Verdana" pitchFamily="34" charset="0"/>
              </a:rPr>
              <a:t> </a:t>
            </a:r>
          </a:p>
          <a:p>
            <a:pPr lvl="1" eaLnBrk="1" hangingPunct="1">
              <a:defRPr/>
            </a:pPr>
            <a:r>
              <a:rPr lang="ru-RU" altLang="it-IT" sz="1800" dirty="0">
                <a:solidFill>
                  <a:schemeClr val="tx2">
                    <a:lumMod val="75000"/>
                  </a:schemeClr>
                </a:solidFill>
                <a:latin typeface="Verdana" pitchFamily="34" charset="0"/>
                <a:ea typeface="Verdana" pitchFamily="34" charset="0"/>
              </a:rPr>
              <a:t>Изменения стадий лактации; </a:t>
            </a:r>
            <a:r>
              <a:rPr lang="en-GB" altLang="it-IT" sz="1800" dirty="0">
                <a:solidFill>
                  <a:schemeClr val="tx2">
                    <a:lumMod val="75000"/>
                  </a:schemeClr>
                </a:solidFill>
                <a:latin typeface="Verdana" pitchFamily="34" charset="0"/>
                <a:ea typeface="Verdana" pitchFamily="34" charset="0"/>
              </a:rPr>
              <a:t> </a:t>
            </a:r>
          </a:p>
          <a:p>
            <a:pPr lvl="1" eaLnBrk="1" hangingPunct="1">
              <a:defRPr/>
            </a:pPr>
            <a:r>
              <a:rPr lang="ru-RU" altLang="it-IT" sz="1800" dirty="0">
                <a:solidFill>
                  <a:schemeClr val="tx2">
                    <a:lumMod val="75000"/>
                  </a:schemeClr>
                </a:solidFill>
                <a:latin typeface="Verdana" pitchFamily="34" charset="0"/>
                <a:ea typeface="Verdana" pitchFamily="34" charset="0"/>
              </a:rPr>
              <a:t>Номер лактации;</a:t>
            </a:r>
            <a:r>
              <a:rPr lang="en-GB" altLang="it-IT" sz="1800" dirty="0">
                <a:solidFill>
                  <a:schemeClr val="tx2">
                    <a:lumMod val="75000"/>
                  </a:schemeClr>
                </a:solidFill>
                <a:latin typeface="Verdana" pitchFamily="34" charset="0"/>
                <a:ea typeface="Verdana" pitchFamily="34" charset="0"/>
              </a:rPr>
              <a:t> </a:t>
            </a:r>
          </a:p>
          <a:p>
            <a:pPr lvl="1" eaLnBrk="1" hangingPunct="1">
              <a:defRPr/>
            </a:pPr>
            <a:r>
              <a:rPr lang="ru-RU" altLang="it-IT" sz="1800" dirty="0">
                <a:solidFill>
                  <a:schemeClr val="tx2">
                    <a:lumMod val="75000"/>
                  </a:schemeClr>
                </a:solidFill>
                <a:latin typeface="Verdana" pitchFamily="34" charset="0"/>
                <a:ea typeface="Verdana" pitchFamily="34" charset="0"/>
              </a:rPr>
              <a:t>Стресс и несбалансированное питание.</a:t>
            </a:r>
            <a:endParaRPr lang="en-IE" altLang="it-IT" sz="18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68F34EDF-4F44-4F3B-803A-67636F9C8386}"/>
              </a:ext>
            </a:extLst>
          </p:cNvPr>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6538ABD6-B375-405C-97E6-CF9EA5D393D2}"/>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6" name="Rettangolo 12">
            <a:extLst>
              <a:ext uri="{FF2B5EF4-FFF2-40B4-BE49-F238E27FC236}">
                <a16:creationId xmlns:a16="http://schemas.microsoft.com/office/drawing/2014/main" id="{58F3877D-B008-4D1E-8E7F-6B5B9561E809}"/>
              </a:ext>
            </a:extLst>
          </p:cNvPr>
          <p:cNvSpPr>
            <a:spLocks noChangeArrowheads="1"/>
          </p:cNvSpPr>
          <p:nvPr/>
        </p:nvSpPr>
        <p:spPr bwMode="auto">
          <a:xfrm>
            <a:off x="2424113" y="1349375"/>
            <a:ext cx="73437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sz="2200" dirty="0">
                <a:solidFill>
                  <a:schemeClr val="tx2">
                    <a:lumMod val="75000"/>
                  </a:schemeClr>
                </a:solidFill>
                <a:latin typeface="Verdana" pitchFamily="34" charset="0"/>
                <a:ea typeface="Verdana" pitchFamily="34" charset="0"/>
              </a:rPr>
              <a:t>Другие факторы, влияющие на выход сыра</a:t>
            </a:r>
            <a:endParaRPr lang="it-IT" altLang="it-IT" sz="2200" dirty="0">
              <a:solidFill>
                <a:schemeClr val="tx2">
                  <a:lumMod val="75000"/>
                </a:schemeClr>
              </a:solidFill>
              <a:latin typeface="Verdana" pitchFamily="34" charset="0"/>
              <a:ea typeface="Verdana" pitchFamily="34" charset="0"/>
            </a:endParaRPr>
          </a:p>
        </p:txBody>
      </p:sp>
      <p:pic>
        <p:nvPicPr>
          <p:cNvPr id="29703" name="Immagine 5" descr="NDS Pro software.png">
            <a:extLst>
              <a:ext uri="{FF2B5EF4-FFF2-40B4-BE49-F238E27FC236}">
                <a16:creationId xmlns:a16="http://schemas.microsoft.com/office/drawing/2014/main" id="{F936A43B-C09B-4B4B-8D42-C7E290ADA1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63E7D2-32FC-490C-94BC-6D9CAC25A050}"/>
              </a:ext>
            </a:extLst>
          </p:cNvPr>
          <p:cNvSpPr>
            <a:spLocks noGrp="1"/>
          </p:cNvSpPr>
          <p:nvPr>
            <p:ph type="title" idx="4294967295"/>
          </p:nvPr>
        </p:nvSpPr>
        <p:spPr>
          <a:xfrm>
            <a:off x="4007768" y="1321771"/>
            <a:ext cx="5760417" cy="728663"/>
          </a:xfrm>
        </p:spPr>
        <p:txBody>
          <a:bodyPr anchor="ctr"/>
          <a:lstStyle/>
          <a:p>
            <a:pPr eaLnBrk="1" hangingPunct="1">
              <a:defRPr/>
            </a:pPr>
            <a:r>
              <a:rPr lang="en-IE" altLang="it-IT" sz="2200" b="1" dirty="0">
                <a:solidFill>
                  <a:schemeClr val="tx2">
                    <a:lumMod val="75000"/>
                  </a:schemeClr>
                </a:solidFill>
                <a:latin typeface="Verdana" pitchFamily="34" charset="0"/>
                <a:ea typeface="Verdana" pitchFamily="34" charset="0"/>
                <a:cs typeface="+mn-cs"/>
              </a:rPr>
              <a:t>SCC </a:t>
            </a:r>
            <a:r>
              <a:rPr lang="ru-RU" altLang="it-IT" sz="2200" b="1" dirty="0">
                <a:solidFill>
                  <a:schemeClr val="tx2">
                    <a:lumMod val="75000"/>
                  </a:schemeClr>
                </a:solidFill>
                <a:latin typeface="Verdana" pitchFamily="34" charset="0"/>
                <a:ea typeface="Verdana" pitchFamily="34" charset="0"/>
                <a:cs typeface="+mn-cs"/>
              </a:rPr>
              <a:t>и характеристики молока</a:t>
            </a:r>
            <a:endParaRPr lang="en-IE" altLang="it-IT" sz="2200" b="1" dirty="0">
              <a:solidFill>
                <a:schemeClr val="tx2">
                  <a:lumMod val="75000"/>
                </a:schemeClr>
              </a:solidFill>
              <a:latin typeface="Verdana" pitchFamily="34" charset="0"/>
              <a:ea typeface="Verdana" pitchFamily="34" charset="0"/>
              <a:cs typeface="+mn-cs"/>
            </a:endParaRPr>
          </a:p>
        </p:txBody>
      </p:sp>
      <p:sp>
        <p:nvSpPr>
          <p:cNvPr id="28675" name="Content Placeholder 2">
            <a:extLst>
              <a:ext uri="{FF2B5EF4-FFF2-40B4-BE49-F238E27FC236}">
                <a16:creationId xmlns:a16="http://schemas.microsoft.com/office/drawing/2014/main" id="{EF36FC29-A201-4C70-AA89-AE439A3F86B8}"/>
              </a:ext>
            </a:extLst>
          </p:cNvPr>
          <p:cNvSpPr>
            <a:spLocks noGrp="1"/>
          </p:cNvSpPr>
          <p:nvPr>
            <p:ph idx="4294967295"/>
          </p:nvPr>
        </p:nvSpPr>
        <p:spPr>
          <a:xfrm>
            <a:off x="1774825" y="2420938"/>
            <a:ext cx="8929688" cy="1871662"/>
          </a:xfrm>
        </p:spPr>
        <p:txBody>
          <a:bodyPr/>
          <a:lstStyle/>
          <a:p>
            <a:pPr eaLnBrk="1" hangingPunct="1">
              <a:defRPr/>
            </a:pPr>
            <a:r>
              <a:rPr lang="ru-RU" sz="2000" dirty="0">
                <a:solidFill>
                  <a:schemeClr val="tx2">
                    <a:lumMod val="75000"/>
                  </a:schemeClr>
                </a:solidFill>
                <a:latin typeface="Verdana" pitchFamily="34" charset="0"/>
                <a:ea typeface="Verdana" pitchFamily="34" charset="0"/>
              </a:rPr>
              <a:t>Увеличение SCC в молоке связано с заметными изменениями в:</a:t>
            </a:r>
            <a:endParaRPr lang="en-GB" altLang="it-IT" sz="2000" dirty="0">
              <a:solidFill>
                <a:schemeClr val="tx2">
                  <a:lumMod val="75000"/>
                </a:schemeClr>
              </a:solidFill>
              <a:latin typeface="Verdana" pitchFamily="34" charset="0"/>
              <a:ea typeface="Verdana" pitchFamily="34" charset="0"/>
            </a:endParaRPr>
          </a:p>
          <a:p>
            <a:pPr marL="0" indent="0" eaLnBrk="1" hangingPunct="1">
              <a:buFont typeface="Wingdings 2" panose="05020102010507070707" pitchFamily="18" charset="2"/>
              <a:buNone/>
              <a:defRPr/>
            </a:pPr>
            <a:endParaRPr lang="en-GB" altLang="it-IT" sz="1000" dirty="0">
              <a:solidFill>
                <a:schemeClr val="tx2">
                  <a:lumMod val="75000"/>
                </a:schemeClr>
              </a:solidFill>
              <a:latin typeface="Verdana" pitchFamily="34" charset="0"/>
              <a:ea typeface="Verdana" pitchFamily="34" charset="0"/>
            </a:endParaRPr>
          </a:p>
          <a:p>
            <a:pPr marL="820737" lvl="3" indent="-273050" eaLnBrk="1" hangingPunct="1">
              <a:buSzPct val="95000"/>
              <a:defRPr/>
            </a:pPr>
            <a:r>
              <a:rPr lang="ru-RU" altLang="it-IT" dirty="0">
                <a:solidFill>
                  <a:schemeClr val="tx2">
                    <a:lumMod val="75000"/>
                  </a:schemeClr>
                </a:solidFill>
                <a:latin typeface="Verdana" pitchFamily="34" charset="0"/>
                <a:ea typeface="Verdana" pitchFamily="34" charset="0"/>
              </a:rPr>
              <a:t>Концентрации компонентов молока</a:t>
            </a:r>
            <a:endParaRPr lang="en-GB" altLang="it-IT" dirty="0">
              <a:solidFill>
                <a:schemeClr val="tx2">
                  <a:lumMod val="75000"/>
                </a:schemeClr>
              </a:solidFill>
              <a:latin typeface="Verdana" pitchFamily="34" charset="0"/>
              <a:ea typeface="Verdana" pitchFamily="34" charset="0"/>
            </a:endParaRPr>
          </a:p>
          <a:p>
            <a:pPr marL="820737" lvl="3" indent="-273050" eaLnBrk="1" hangingPunct="1">
              <a:buSzPct val="95000"/>
              <a:defRPr/>
            </a:pPr>
            <a:r>
              <a:rPr lang="ru-RU" altLang="it-IT" dirty="0">
                <a:solidFill>
                  <a:schemeClr val="tx2">
                    <a:lumMod val="75000"/>
                  </a:schemeClr>
                </a:solidFill>
                <a:latin typeface="Verdana" pitchFamily="34" charset="0"/>
                <a:ea typeface="Verdana" pitchFamily="34" charset="0"/>
              </a:rPr>
              <a:t>Состоянии </a:t>
            </a:r>
            <a:r>
              <a:rPr lang="en-GB" altLang="it-IT" dirty="0">
                <a:solidFill>
                  <a:schemeClr val="tx2">
                    <a:lumMod val="75000"/>
                  </a:schemeClr>
                </a:solidFill>
                <a:latin typeface="Verdana" pitchFamily="34" charset="0"/>
                <a:ea typeface="Verdana" pitchFamily="34" charset="0"/>
              </a:rPr>
              <a:t> (</a:t>
            </a:r>
            <a:r>
              <a:rPr lang="ru-RU" altLang="it-IT" dirty="0">
                <a:solidFill>
                  <a:schemeClr val="tx2">
                    <a:lumMod val="75000"/>
                  </a:schemeClr>
                </a:solidFill>
                <a:latin typeface="Verdana" pitchFamily="34" charset="0"/>
                <a:ea typeface="Verdana" pitchFamily="34" charset="0"/>
              </a:rPr>
              <a:t>степени гидролиза) </a:t>
            </a:r>
            <a:r>
              <a:rPr lang="en-GB" altLang="it-IT" dirty="0">
                <a:solidFill>
                  <a:schemeClr val="tx2">
                    <a:lumMod val="75000"/>
                  </a:schemeClr>
                </a:solidFill>
                <a:latin typeface="Verdana" pitchFamily="34" charset="0"/>
                <a:ea typeface="Verdana" pitchFamily="34" charset="0"/>
              </a:rPr>
              <a:t> </a:t>
            </a:r>
            <a:r>
              <a:rPr lang="ru-RU" altLang="it-IT" dirty="0">
                <a:solidFill>
                  <a:schemeClr val="tx2">
                    <a:lumMod val="75000"/>
                  </a:schemeClr>
                </a:solidFill>
                <a:latin typeface="Verdana" pitchFamily="34" charset="0"/>
                <a:ea typeface="Verdana" pitchFamily="34" charset="0"/>
              </a:rPr>
              <a:t>компонентов молока</a:t>
            </a:r>
            <a:endParaRPr lang="en-GB" altLang="it-IT" dirty="0">
              <a:solidFill>
                <a:schemeClr val="tx2">
                  <a:lumMod val="75000"/>
                </a:schemeClr>
              </a:solidFill>
              <a:latin typeface="Verdana" pitchFamily="34" charset="0"/>
              <a:ea typeface="Verdana" pitchFamily="34" charset="0"/>
            </a:endParaRPr>
          </a:p>
          <a:p>
            <a:pPr marL="820737" lvl="3" indent="-273050" eaLnBrk="1" hangingPunct="1">
              <a:buSzPct val="95000"/>
              <a:defRPr/>
            </a:pPr>
            <a:r>
              <a:rPr lang="ru-RU" altLang="it-IT" dirty="0" err="1">
                <a:solidFill>
                  <a:schemeClr val="tx2">
                    <a:lumMod val="75000"/>
                  </a:schemeClr>
                </a:solidFill>
                <a:latin typeface="Verdana" pitchFamily="34" charset="0"/>
                <a:ea typeface="Verdana" pitchFamily="34" charset="0"/>
              </a:rPr>
              <a:t>Сыропригодности</a:t>
            </a:r>
            <a:r>
              <a:rPr lang="ru-RU" altLang="it-IT" dirty="0">
                <a:solidFill>
                  <a:schemeClr val="tx2">
                    <a:lumMod val="75000"/>
                  </a:schemeClr>
                </a:solidFill>
                <a:latin typeface="Verdana" pitchFamily="34" charset="0"/>
                <a:ea typeface="Verdana" pitchFamily="34" charset="0"/>
              </a:rPr>
              <a:t> </a:t>
            </a:r>
            <a:endParaRPr lang="en-GB" altLang="it-IT" dirty="0">
              <a:solidFill>
                <a:schemeClr val="tx2">
                  <a:lumMod val="75000"/>
                </a:schemeClr>
              </a:solidFill>
              <a:latin typeface="Verdana" pitchFamily="34" charset="0"/>
              <a:ea typeface="Verdana" pitchFamily="34" charset="0"/>
            </a:endParaRPr>
          </a:p>
          <a:p>
            <a:pPr eaLnBrk="1" hangingPunct="1">
              <a:buFont typeface="Wingdings" panose="05000000000000000000" pitchFamily="2" charset="2"/>
              <a:buNone/>
              <a:defRPr/>
            </a:pPr>
            <a:endParaRPr lang="en-IE" altLang="it-IT" sz="3900" dirty="0">
              <a:solidFill>
                <a:srgbClr val="990000"/>
              </a:solidFill>
            </a:endParaRPr>
          </a:p>
        </p:txBody>
      </p:sp>
      <p:pic>
        <p:nvPicPr>
          <p:cNvPr id="4" name="Immagine 3">
            <a:extLst>
              <a:ext uri="{FF2B5EF4-FFF2-40B4-BE49-F238E27FC236}">
                <a16:creationId xmlns:a16="http://schemas.microsoft.com/office/drawing/2014/main" id="{08574E7F-7EA0-4496-A2EE-74E0EB79A584}"/>
              </a:ext>
            </a:extLst>
          </p:cNvPr>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D095A384-F1F8-4C0F-B8D8-F9857980ABA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pic>
        <p:nvPicPr>
          <p:cNvPr id="30726" name="Immagine 5" descr="NDS Pro software.png">
            <a:extLst>
              <a:ext uri="{FF2B5EF4-FFF2-40B4-BE49-F238E27FC236}">
                <a16:creationId xmlns:a16="http://schemas.microsoft.com/office/drawing/2014/main" id="{DA169982-B823-4E12-9428-7DEAB15986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F521AFD-E103-40D2-AD64-14520BEC4CC9}"/>
              </a:ext>
            </a:extLst>
          </p:cNvPr>
          <p:cNvSpPr>
            <a:spLocks noGrp="1"/>
          </p:cNvSpPr>
          <p:nvPr>
            <p:ph type="title" idx="4294967295"/>
          </p:nvPr>
        </p:nvSpPr>
        <p:spPr>
          <a:xfrm>
            <a:off x="2601913" y="1233488"/>
            <a:ext cx="7508875" cy="630237"/>
          </a:xfrm>
        </p:spPr>
        <p:txBody>
          <a:bodyPr anchor="ctr"/>
          <a:lstStyle/>
          <a:p>
            <a:pPr algn="ctr" eaLnBrk="1" hangingPunct="1">
              <a:defRPr/>
            </a:pPr>
            <a:r>
              <a:rPr lang="ru-RU" altLang="it-IT" sz="2200" b="1" dirty="0">
                <a:solidFill>
                  <a:schemeClr val="tx2">
                    <a:lumMod val="75000"/>
                  </a:schemeClr>
                </a:solidFill>
                <a:latin typeface="Verdana" pitchFamily="34" charset="0"/>
                <a:ea typeface="Verdana" pitchFamily="34" charset="0"/>
                <a:cs typeface="+mn-cs"/>
              </a:rPr>
              <a:t>Увеличение </a:t>
            </a:r>
            <a:r>
              <a:rPr lang="en-GB" altLang="it-IT" sz="2200" b="1" dirty="0">
                <a:solidFill>
                  <a:schemeClr val="tx2">
                    <a:lumMod val="75000"/>
                  </a:schemeClr>
                </a:solidFill>
                <a:latin typeface="Verdana" pitchFamily="34" charset="0"/>
                <a:ea typeface="Verdana" pitchFamily="34" charset="0"/>
                <a:cs typeface="+mn-cs"/>
              </a:rPr>
              <a:t>SCC </a:t>
            </a:r>
            <a:r>
              <a:rPr lang="ru-RU" altLang="it-IT" sz="2200" b="1" dirty="0">
                <a:solidFill>
                  <a:schemeClr val="tx2">
                    <a:lumMod val="75000"/>
                  </a:schemeClr>
                </a:solidFill>
                <a:latin typeface="Verdana" pitchFamily="34" charset="0"/>
                <a:ea typeface="Verdana" pitchFamily="34" charset="0"/>
                <a:cs typeface="+mn-cs"/>
              </a:rPr>
              <a:t>со </a:t>
            </a:r>
            <a:r>
              <a:rPr lang="en-GB" altLang="it-IT" sz="2200" b="1" dirty="0">
                <a:solidFill>
                  <a:schemeClr val="tx2">
                    <a:lumMod val="75000"/>
                  </a:schemeClr>
                </a:solidFill>
                <a:latin typeface="Verdana" pitchFamily="34" charset="0"/>
                <a:ea typeface="Verdana" pitchFamily="34" charset="0"/>
                <a:cs typeface="+mn-cs"/>
              </a:rPr>
              <a:t>100 x 1000 to 1,700 x 1000/</a:t>
            </a:r>
            <a:r>
              <a:rPr lang="ru-RU" altLang="it-IT" sz="2200" b="1" dirty="0">
                <a:solidFill>
                  <a:schemeClr val="tx2">
                    <a:lumMod val="75000"/>
                  </a:schemeClr>
                </a:solidFill>
                <a:latin typeface="Verdana" pitchFamily="34" charset="0"/>
                <a:ea typeface="Verdana" pitchFamily="34" charset="0"/>
                <a:cs typeface="+mn-cs"/>
              </a:rPr>
              <a:t>мл</a:t>
            </a:r>
            <a:endParaRPr lang="en-IE" altLang="it-IT" sz="2200" b="1" dirty="0">
              <a:solidFill>
                <a:schemeClr val="tx2">
                  <a:lumMod val="75000"/>
                </a:schemeClr>
              </a:solidFill>
              <a:latin typeface="Verdana" pitchFamily="34" charset="0"/>
              <a:ea typeface="Verdana" pitchFamily="34" charset="0"/>
              <a:cs typeface="+mn-cs"/>
            </a:endParaRPr>
          </a:p>
        </p:txBody>
      </p:sp>
      <p:sp>
        <p:nvSpPr>
          <p:cNvPr id="29699" name="Content Placeholder 2">
            <a:extLst>
              <a:ext uri="{FF2B5EF4-FFF2-40B4-BE49-F238E27FC236}">
                <a16:creationId xmlns:a16="http://schemas.microsoft.com/office/drawing/2014/main" id="{12AF981E-210B-4A2B-A47B-1D1A04DDF53B}"/>
              </a:ext>
            </a:extLst>
          </p:cNvPr>
          <p:cNvSpPr>
            <a:spLocks noGrp="1"/>
          </p:cNvSpPr>
          <p:nvPr>
            <p:ph idx="4294967295"/>
          </p:nvPr>
        </p:nvSpPr>
        <p:spPr>
          <a:xfrm>
            <a:off x="2601913" y="1919987"/>
            <a:ext cx="7223125" cy="347663"/>
          </a:xfrm>
        </p:spPr>
        <p:txBody>
          <a:bodyPr/>
          <a:lstStyle/>
          <a:p>
            <a:pPr marL="274637" lvl="2" indent="0" eaLnBrk="1" hangingPunct="1">
              <a:buSzPct val="95000"/>
              <a:buFont typeface="Wingdings 2" panose="05020102010507070707" pitchFamily="18" charset="2"/>
              <a:buNone/>
              <a:defRPr/>
            </a:pPr>
            <a:r>
              <a:rPr lang="ru-RU" altLang="it-IT" sz="1700" dirty="0">
                <a:solidFill>
                  <a:schemeClr val="tx2">
                    <a:lumMod val="75000"/>
                  </a:schemeClr>
                </a:solidFill>
                <a:latin typeface="Verdana" pitchFamily="34" charset="0"/>
                <a:ea typeface="Verdana" pitchFamily="34" charset="0"/>
              </a:rPr>
              <a:t>Уменьшает содержание лактозы</a:t>
            </a:r>
            <a:r>
              <a:rPr lang="en-GB" altLang="it-IT" sz="1700" dirty="0">
                <a:solidFill>
                  <a:schemeClr val="tx2">
                    <a:lumMod val="75000"/>
                  </a:schemeClr>
                </a:solidFill>
                <a:latin typeface="Verdana" pitchFamily="34" charset="0"/>
                <a:ea typeface="Verdana" pitchFamily="34" charset="0"/>
              </a:rPr>
              <a:t>, </a:t>
            </a:r>
            <a:r>
              <a:rPr lang="ru-RU" altLang="it-IT" sz="1700" dirty="0">
                <a:solidFill>
                  <a:schemeClr val="tx2">
                    <a:lumMod val="75000"/>
                  </a:schemeClr>
                </a:solidFill>
                <a:latin typeface="Verdana" pitchFamily="34" charset="0"/>
                <a:ea typeface="Verdana" pitchFamily="34" charset="0"/>
              </a:rPr>
              <a:t>жира и казеина в молоке</a:t>
            </a:r>
            <a:endParaRPr lang="en-GB" altLang="it-IT" sz="17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A2528E1F-4BD2-4463-8EE7-2BCA73FFBEF7}"/>
              </a:ext>
            </a:extLst>
          </p:cNvPr>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63FCE7F3-1692-4EBE-8EB4-D09730B21E0C}"/>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graphicFrame>
        <p:nvGraphicFramePr>
          <p:cNvPr id="31750" name="Object 4">
            <a:extLst>
              <a:ext uri="{FF2B5EF4-FFF2-40B4-BE49-F238E27FC236}">
                <a16:creationId xmlns:a16="http://schemas.microsoft.com/office/drawing/2014/main" id="{75FC1572-931A-401E-8D09-2BFD43DA49B4}"/>
              </a:ext>
            </a:extLst>
          </p:cNvPr>
          <p:cNvGraphicFramePr>
            <a:graphicFrameLocks noChangeAspect="1"/>
          </p:cNvGraphicFramePr>
          <p:nvPr/>
        </p:nvGraphicFramePr>
        <p:xfrm>
          <a:off x="407988" y="2857500"/>
          <a:ext cx="3759200" cy="3013075"/>
        </p:xfrm>
        <a:graphic>
          <a:graphicData uri="http://schemas.openxmlformats.org/presentationml/2006/ole">
            <mc:AlternateContent xmlns:mc="http://schemas.openxmlformats.org/markup-compatibility/2006">
              <mc:Choice xmlns:v="urn:schemas-microsoft-com:vml" Requires="v">
                <p:oleObj spid="_x0000_s31824" name="Chart" r:id="rId5" imgW="8448675" imgH="6772250" progId="MSGraph.Chart.8">
                  <p:embed followColorScheme="full"/>
                </p:oleObj>
              </mc:Choice>
              <mc:Fallback>
                <p:oleObj name="Chart" r:id="rId5" imgW="8448675" imgH="677225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2857500"/>
                        <a:ext cx="3759200" cy="3013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1" name="Object 4">
            <a:extLst>
              <a:ext uri="{FF2B5EF4-FFF2-40B4-BE49-F238E27FC236}">
                <a16:creationId xmlns:a16="http://schemas.microsoft.com/office/drawing/2014/main" id="{D0FB3A4F-75CE-4F86-9D77-9CF57EB7DDD0}"/>
              </a:ext>
            </a:extLst>
          </p:cNvPr>
          <p:cNvGraphicFramePr>
            <a:graphicFrameLocks noChangeAspect="1"/>
          </p:cNvGraphicFramePr>
          <p:nvPr/>
        </p:nvGraphicFramePr>
        <p:xfrm>
          <a:off x="8178800" y="2859088"/>
          <a:ext cx="3759200" cy="3011487"/>
        </p:xfrm>
        <a:graphic>
          <a:graphicData uri="http://schemas.openxmlformats.org/presentationml/2006/ole">
            <mc:AlternateContent xmlns:mc="http://schemas.openxmlformats.org/markup-compatibility/2006">
              <mc:Choice xmlns:v="urn:schemas-microsoft-com:vml" Requires="v">
                <p:oleObj spid="_x0000_s31825" name="Grafico" r:id="rId7" imgW="8448675" imgH="6772250" progId="MSGraph.Chart.8">
                  <p:embed followColorScheme="full"/>
                </p:oleObj>
              </mc:Choice>
              <mc:Fallback>
                <p:oleObj name="Grafico" r:id="rId7" imgW="8448675" imgH="6772250" progId="MSGraph.Chart.8">
                  <p:embed followColorScheme="full"/>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8800" y="2859088"/>
                        <a:ext cx="3759200" cy="30114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2" name="Text Box 6">
            <a:extLst>
              <a:ext uri="{FF2B5EF4-FFF2-40B4-BE49-F238E27FC236}">
                <a16:creationId xmlns:a16="http://schemas.microsoft.com/office/drawing/2014/main" id="{DB533518-E02F-485A-8990-E3BC1F784AE2}"/>
              </a:ext>
            </a:extLst>
          </p:cNvPr>
          <p:cNvSpPr txBox="1">
            <a:spLocks noChangeArrowheads="1"/>
          </p:cNvSpPr>
          <p:nvPr/>
        </p:nvSpPr>
        <p:spPr bwMode="auto">
          <a:xfrm>
            <a:off x="1257300" y="2520950"/>
            <a:ext cx="2318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dirty="0"/>
              <a:t> </a:t>
            </a:r>
            <a:r>
              <a:rPr lang="ru-RU" altLang="it-IT" sz="1400" b="0" dirty="0"/>
              <a:t>Лактоза</a:t>
            </a:r>
            <a:r>
              <a:rPr lang="it-IT" altLang="it-IT" sz="1400" b="0" dirty="0"/>
              <a:t> </a:t>
            </a:r>
            <a:r>
              <a:rPr lang="ru-RU" altLang="it-IT" sz="1400" b="0" dirty="0"/>
              <a:t>г</a:t>
            </a:r>
            <a:r>
              <a:rPr lang="it-IT" altLang="it-IT" sz="1400" b="0" dirty="0"/>
              <a:t>/100 </a:t>
            </a:r>
            <a:r>
              <a:rPr lang="ru-RU" altLang="it-IT" sz="1400" b="0" dirty="0"/>
              <a:t>г</a:t>
            </a:r>
            <a:r>
              <a:rPr lang="it-IT" altLang="it-IT" sz="1400" b="0" dirty="0"/>
              <a:t> </a:t>
            </a:r>
            <a:r>
              <a:rPr lang="ru-RU" altLang="it-IT" sz="1400" b="0" dirty="0"/>
              <a:t>молока</a:t>
            </a:r>
            <a:endParaRPr lang="it-IT" altLang="it-IT" sz="1400" b="0" dirty="0"/>
          </a:p>
        </p:txBody>
      </p:sp>
      <p:sp>
        <p:nvSpPr>
          <p:cNvPr id="31753" name="Text Box 6">
            <a:extLst>
              <a:ext uri="{FF2B5EF4-FFF2-40B4-BE49-F238E27FC236}">
                <a16:creationId xmlns:a16="http://schemas.microsoft.com/office/drawing/2014/main" id="{B50011D0-313D-459C-88F1-AB660A4CD54D}"/>
              </a:ext>
            </a:extLst>
          </p:cNvPr>
          <p:cNvSpPr txBox="1">
            <a:spLocks noChangeArrowheads="1"/>
          </p:cNvSpPr>
          <p:nvPr/>
        </p:nvSpPr>
        <p:spPr bwMode="auto">
          <a:xfrm>
            <a:off x="5067300" y="2520950"/>
            <a:ext cx="2057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dirty="0"/>
              <a:t> </a:t>
            </a:r>
            <a:r>
              <a:rPr lang="ru-RU" altLang="it-IT" sz="1400" b="0" dirty="0"/>
              <a:t>Жир</a:t>
            </a:r>
            <a:r>
              <a:rPr lang="it-IT" altLang="it-IT" sz="1400" b="0" dirty="0"/>
              <a:t> </a:t>
            </a:r>
            <a:r>
              <a:rPr lang="ru-RU" altLang="it-IT" sz="1400" b="0" dirty="0"/>
              <a:t>г</a:t>
            </a:r>
            <a:r>
              <a:rPr lang="it-IT" altLang="it-IT" sz="1400" b="0" dirty="0"/>
              <a:t>/100 </a:t>
            </a:r>
            <a:r>
              <a:rPr lang="ru-RU" altLang="it-IT" sz="1400" b="0" dirty="0"/>
              <a:t>г</a:t>
            </a:r>
            <a:r>
              <a:rPr lang="it-IT" altLang="it-IT" sz="1400" b="0" dirty="0"/>
              <a:t> </a:t>
            </a:r>
            <a:r>
              <a:rPr lang="ru-RU" altLang="it-IT" sz="1400" b="0" dirty="0"/>
              <a:t>молока</a:t>
            </a:r>
            <a:endParaRPr lang="it-IT" altLang="it-IT" sz="1400" b="0" dirty="0"/>
          </a:p>
        </p:txBody>
      </p:sp>
      <p:sp>
        <p:nvSpPr>
          <p:cNvPr id="31754" name="Text Box 5">
            <a:extLst>
              <a:ext uri="{FF2B5EF4-FFF2-40B4-BE49-F238E27FC236}">
                <a16:creationId xmlns:a16="http://schemas.microsoft.com/office/drawing/2014/main" id="{C91C426E-2D2E-4189-82DD-F24A471FDDEB}"/>
              </a:ext>
            </a:extLst>
          </p:cNvPr>
          <p:cNvSpPr txBox="1">
            <a:spLocks noChangeArrowheads="1"/>
          </p:cNvSpPr>
          <p:nvPr/>
        </p:nvSpPr>
        <p:spPr bwMode="auto">
          <a:xfrm>
            <a:off x="688975" y="5788025"/>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2200" b="0"/>
              <a:t> </a:t>
            </a:r>
            <a:r>
              <a:rPr lang="it-IT" altLang="it-IT" sz="1600" b="0"/>
              <a:t>100              500             1700</a:t>
            </a:r>
          </a:p>
        </p:txBody>
      </p:sp>
      <p:sp>
        <p:nvSpPr>
          <p:cNvPr id="31755" name="Text Box 5">
            <a:extLst>
              <a:ext uri="{FF2B5EF4-FFF2-40B4-BE49-F238E27FC236}">
                <a16:creationId xmlns:a16="http://schemas.microsoft.com/office/drawing/2014/main" id="{5EDC29D5-16C5-45E8-908F-55064779C534}"/>
              </a:ext>
            </a:extLst>
          </p:cNvPr>
          <p:cNvSpPr txBox="1">
            <a:spLocks noChangeArrowheads="1"/>
          </p:cNvSpPr>
          <p:nvPr/>
        </p:nvSpPr>
        <p:spPr bwMode="auto">
          <a:xfrm>
            <a:off x="4592638" y="5791200"/>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2200" b="0"/>
              <a:t> </a:t>
            </a:r>
            <a:r>
              <a:rPr lang="it-IT" altLang="it-IT" sz="1600" b="0"/>
              <a:t>100              500             1700</a:t>
            </a:r>
          </a:p>
        </p:txBody>
      </p:sp>
      <p:sp>
        <p:nvSpPr>
          <p:cNvPr id="31756" name="Text Box 5">
            <a:extLst>
              <a:ext uri="{FF2B5EF4-FFF2-40B4-BE49-F238E27FC236}">
                <a16:creationId xmlns:a16="http://schemas.microsoft.com/office/drawing/2014/main" id="{9248DD1B-4A9A-41E8-A3AC-1A607F730A34}"/>
              </a:ext>
            </a:extLst>
          </p:cNvPr>
          <p:cNvSpPr txBox="1">
            <a:spLocks noChangeArrowheads="1"/>
          </p:cNvSpPr>
          <p:nvPr/>
        </p:nvSpPr>
        <p:spPr bwMode="auto">
          <a:xfrm>
            <a:off x="8467725" y="5802313"/>
            <a:ext cx="352742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2200" b="0"/>
              <a:t> </a:t>
            </a:r>
            <a:r>
              <a:rPr lang="it-IT" altLang="it-IT" sz="1600" b="0"/>
              <a:t>100              500             1700</a:t>
            </a:r>
          </a:p>
        </p:txBody>
      </p:sp>
      <p:sp>
        <p:nvSpPr>
          <p:cNvPr id="31757" name="Text Box 5">
            <a:extLst>
              <a:ext uri="{FF2B5EF4-FFF2-40B4-BE49-F238E27FC236}">
                <a16:creationId xmlns:a16="http://schemas.microsoft.com/office/drawing/2014/main" id="{FB749502-F8E9-487D-ABF9-50498C22FBF8}"/>
              </a:ext>
            </a:extLst>
          </p:cNvPr>
          <p:cNvSpPr txBox="1">
            <a:spLocks noChangeArrowheads="1"/>
          </p:cNvSpPr>
          <p:nvPr/>
        </p:nvSpPr>
        <p:spPr bwMode="auto">
          <a:xfrm>
            <a:off x="4611688" y="6219825"/>
            <a:ext cx="32242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ru-RU" altLang="it-IT" sz="1600" b="0" dirty="0"/>
              <a:t>Содержание соматических клеток </a:t>
            </a:r>
            <a:r>
              <a:rPr lang="it-IT" altLang="it-IT" sz="1600" b="0" dirty="0"/>
              <a:t> X 1000/</a:t>
            </a:r>
            <a:r>
              <a:rPr lang="ru-RU" altLang="it-IT" sz="1600" b="0" dirty="0"/>
              <a:t>мл</a:t>
            </a:r>
            <a:endParaRPr lang="it-IT" altLang="it-IT" sz="1600" b="0" dirty="0"/>
          </a:p>
        </p:txBody>
      </p:sp>
      <p:sp>
        <p:nvSpPr>
          <p:cNvPr id="31758" name="Text Box 6">
            <a:extLst>
              <a:ext uri="{FF2B5EF4-FFF2-40B4-BE49-F238E27FC236}">
                <a16:creationId xmlns:a16="http://schemas.microsoft.com/office/drawing/2014/main" id="{440EEACE-985C-45B4-8F87-F83EB4B0AEBE}"/>
              </a:ext>
            </a:extLst>
          </p:cNvPr>
          <p:cNvSpPr txBox="1">
            <a:spLocks noChangeArrowheads="1"/>
          </p:cNvSpPr>
          <p:nvPr/>
        </p:nvSpPr>
        <p:spPr bwMode="auto">
          <a:xfrm>
            <a:off x="9028113" y="2527300"/>
            <a:ext cx="2318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dirty="0"/>
              <a:t> </a:t>
            </a:r>
            <a:r>
              <a:rPr lang="ru-RU" altLang="it-IT" sz="1400" b="0" dirty="0"/>
              <a:t>Протеин</a:t>
            </a:r>
            <a:r>
              <a:rPr lang="it-IT" altLang="it-IT" sz="1400" b="0" dirty="0"/>
              <a:t> </a:t>
            </a:r>
            <a:r>
              <a:rPr lang="ru-RU" altLang="it-IT" sz="1400" b="0" dirty="0"/>
              <a:t>г</a:t>
            </a:r>
            <a:r>
              <a:rPr lang="it-IT" altLang="it-IT" sz="1400" b="0" dirty="0"/>
              <a:t>/100 </a:t>
            </a:r>
            <a:r>
              <a:rPr lang="ru-RU" altLang="it-IT" sz="1400" b="0" dirty="0"/>
              <a:t>г молока</a:t>
            </a:r>
            <a:endParaRPr lang="it-IT" altLang="it-IT" sz="1400" b="0" dirty="0"/>
          </a:p>
        </p:txBody>
      </p:sp>
      <p:graphicFrame>
        <p:nvGraphicFramePr>
          <p:cNvPr id="31759" name="Object 4">
            <a:extLst>
              <a:ext uri="{FF2B5EF4-FFF2-40B4-BE49-F238E27FC236}">
                <a16:creationId xmlns:a16="http://schemas.microsoft.com/office/drawing/2014/main" id="{EB7E7592-89E2-4110-B645-0D026D14E2CD}"/>
              </a:ext>
            </a:extLst>
          </p:cNvPr>
          <p:cNvGraphicFramePr>
            <a:graphicFrameLocks noChangeAspect="1"/>
          </p:cNvGraphicFramePr>
          <p:nvPr/>
        </p:nvGraphicFramePr>
        <p:xfrm>
          <a:off x="4505325" y="3441700"/>
          <a:ext cx="4446588" cy="2967038"/>
        </p:xfrm>
        <a:graphic>
          <a:graphicData uri="http://schemas.openxmlformats.org/presentationml/2006/ole">
            <mc:AlternateContent xmlns:mc="http://schemas.openxmlformats.org/markup-compatibility/2006">
              <mc:Choice xmlns:v="urn:schemas-microsoft-com:vml" Requires="v">
                <p:oleObj spid="_x0000_s31826" name="Chart" r:id="rId9" imgW="25836387" imgH="20621888" progId="MSGraph.Chart.8">
                  <p:embed followColorScheme="full"/>
                </p:oleObj>
              </mc:Choice>
              <mc:Fallback>
                <p:oleObj name="Chart" r:id="rId9" imgW="25836387" imgH="20621888" progId="MSGraph.Chart.8">
                  <p:embed followColorScheme="full"/>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5325" y="3441700"/>
                        <a:ext cx="444658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60" name="Immagine 5" descr="NDS Pro software.png">
            <a:extLst>
              <a:ext uri="{FF2B5EF4-FFF2-40B4-BE49-F238E27FC236}">
                <a16:creationId xmlns:a16="http://schemas.microsoft.com/office/drawing/2014/main" id="{C5A23BED-5F35-4CF6-8A56-711C98407AC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12AF981E-210B-4A2B-A47B-1D1A04DDF53B}"/>
              </a:ext>
            </a:extLst>
          </p:cNvPr>
          <p:cNvSpPr>
            <a:spLocks noGrp="1"/>
          </p:cNvSpPr>
          <p:nvPr>
            <p:ph idx="4294967295"/>
          </p:nvPr>
        </p:nvSpPr>
        <p:spPr>
          <a:xfrm>
            <a:off x="1500870" y="1753917"/>
            <a:ext cx="9160097" cy="630238"/>
          </a:xfrm>
        </p:spPr>
        <p:txBody>
          <a:bodyPr/>
          <a:lstStyle/>
          <a:p>
            <a:pPr marL="274637" lvl="2" indent="0" eaLnBrk="1" hangingPunct="1">
              <a:buSzPct val="95000"/>
              <a:buFont typeface="Wingdings 2" panose="05020102010507070707" pitchFamily="18" charset="2"/>
              <a:buNone/>
              <a:defRPr/>
            </a:pPr>
            <a:r>
              <a:rPr lang="ru-RU" altLang="it-IT" sz="1700" dirty="0">
                <a:solidFill>
                  <a:schemeClr val="tx2">
                    <a:lumMod val="75000"/>
                  </a:schemeClr>
                </a:solidFill>
                <a:latin typeface="Verdana" pitchFamily="34" charset="0"/>
                <a:ea typeface="Verdana" pitchFamily="34" charset="0"/>
              </a:rPr>
              <a:t>Уменьшает % долю казеина в составе протеина </a:t>
            </a:r>
            <a:r>
              <a:rPr lang="en-GB" altLang="it-IT" sz="1700" dirty="0">
                <a:solidFill>
                  <a:schemeClr val="tx2">
                    <a:lumMod val="75000"/>
                  </a:schemeClr>
                </a:solidFill>
                <a:latin typeface="Verdana" pitchFamily="34" charset="0"/>
                <a:ea typeface="Verdana" pitchFamily="34" charset="0"/>
              </a:rPr>
              <a:t>(</a:t>
            </a:r>
            <a:r>
              <a:rPr lang="ru-RU" altLang="it-IT" sz="1700" dirty="0">
                <a:solidFill>
                  <a:schemeClr val="tx2">
                    <a:lumMod val="75000"/>
                  </a:schemeClr>
                </a:solidFill>
                <a:latin typeface="Verdana" pitchFamily="34" charset="0"/>
                <a:ea typeface="Verdana" pitchFamily="34" charset="0"/>
              </a:rPr>
              <a:t>Казеиновый Индекс</a:t>
            </a:r>
            <a:r>
              <a:rPr lang="en-GB" altLang="it-IT" sz="1700" dirty="0">
                <a:solidFill>
                  <a:schemeClr val="tx2">
                    <a:lumMod val="75000"/>
                  </a:schemeClr>
                </a:solidFill>
                <a:latin typeface="Verdana" pitchFamily="34" charset="0"/>
                <a:ea typeface="Verdana" pitchFamily="34" charset="0"/>
              </a:rPr>
              <a:t>), </a:t>
            </a:r>
            <a:r>
              <a:rPr lang="ru-RU" altLang="it-IT" sz="1700" dirty="0">
                <a:solidFill>
                  <a:schemeClr val="tx2">
                    <a:lumMod val="75000"/>
                  </a:schemeClr>
                </a:solidFill>
                <a:latin typeface="Verdana" pitchFamily="34" charset="0"/>
                <a:ea typeface="Verdana" pitchFamily="34" charset="0"/>
              </a:rPr>
              <a:t>также увеличивает сывороточный протеин и небелковый азот</a:t>
            </a:r>
            <a:endParaRPr lang="en-GB" altLang="it-IT" sz="17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A2528E1F-4BD2-4463-8EE7-2BCA73FFBEF7}"/>
              </a:ext>
            </a:extLst>
          </p:cNvPr>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63FCE7F3-1692-4EBE-8EB4-D09730B21E0C}"/>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graphicFrame>
        <p:nvGraphicFramePr>
          <p:cNvPr id="32773" name="Object 4">
            <a:extLst>
              <a:ext uri="{FF2B5EF4-FFF2-40B4-BE49-F238E27FC236}">
                <a16:creationId xmlns:a16="http://schemas.microsoft.com/office/drawing/2014/main" id="{2AE7C693-8E96-4D2A-877F-BF0BA09B63D3}"/>
              </a:ext>
            </a:extLst>
          </p:cNvPr>
          <p:cNvGraphicFramePr>
            <a:graphicFrameLocks noChangeAspect="1"/>
          </p:cNvGraphicFramePr>
          <p:nvPr/>
        </p:nvGraphicFramePr>
        <p:xfrm>
          <a:off x="623888" y="2852738"/>
          <a:ext cx="3562350" cy="2989262"/>
        </p:xfrm>
        <a:graphic>
          <a:graphicData uri="http://schemas.openxmlformats.org/presentationml/2006/ole">
            <mc:AlternateContent xmlns:mc="http://schemas.openxmlformats.org/markup-compatibility/2006">
              <mc:Choice xmlns:v="urn:schemas-microsoft-com:vml" Requires="v">
                <p:oleObj spid="_x0000_s32848" name="Grafico" r:id="rId5" imgW="8448675" imgH="6772250" progId="MSGraph.Chart.8">
                  <p:embed followColorScheme="full"/>
                </p:oleObj>
              </mc:Choice>
              <mc:Fallback>
                <p:oleObj name="Grafico" r:id="rId5" imgW="8448675" imgH="677225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88" y="2852738"/>
                        <a:ext cx="3562350" cy="2989262"/>
                      </a:xfrm>
                      <a:prstGeom prst="rect">
                        <a:avLst/>
                      </a:prstGeom>
                      <a:noFill/>
                      <a:ln w="9525">
                        <a:solidFill>
                          <a:srgbClr val="0B539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4">
            <a:extLst>
              <a:ext uri="{FF2B5EF4-FFF2-40B4-BE49-F238E27FC236}">
                <a16:creationId xmlns:a16="http://schemas.microsoft.com/office/drawing/2014/main" id="{1653FE71-8929-42EB-B3AA-E10388ABA1F1}"/>
              </a:ext>
            </a:extLst>
          </p:cNvPr>
          <p:cNvGraphicFramePr>
            <a:graphicFrameLocks noChangeAspect="1"/>
          </p:cNvGraphicFramePr>
          <p:nvPr/>
        </p:nvGraphicFramePr>
        <p:xfrm>
          <a:off x="4292600" y="2997200"/>
          <a:ext cx="3614738" cy="2732088"/>
        </p:xfrm>
        <a:graphic>
          <a:graphicData uri="http://schemas.openxmlformats.org/presentationml/2006/ole">
            <mc:AlternateContent xmlns:mc="http://schemas.openxmlformats.org/markup-compatibility/2006">
              <mc:Choice xmlns:v="urn:schemas-microsoft-com:vml" Requires="v">
                <p:oleObj spid="_x0000_s32849" name="Grafico" r:id="rId7" imgW="8448675" imgH="6772250" progId="MSGraph.Chart.8">
                  <p:embed followColorScheme="full"/>
                </p:oleObj>
              </mc:Choice>
              <mc:Fallback>
                <p:oleObj name="Grafico" r:id="rId7" imgW="8448675" imgH="6772250" progId="MSGraph.Chart.8">
                  <p:embed followColorScheme="full"/>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2997200"/>
                        <a:ext cx="361473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4">
            <a:extLst>
              <a:ext uri="{FF2B5EF4-FFF2-40B4-BE49-F238E27FC236}">
                <a16:creationId xmlns:a16="http://schemas.microsoft.com/office/drawing/2014/main" id="{FE1777EB-3834-459B-9E5B-266DAF319E5D}"/>
              </a:ext>
            </a:extLst>
          </p:cNvPr>
          <p:cNvGraphicFramePr>
            <a:graphicFrameLocks noChangeAspect="1"/>
          </p:cNvGraphicFramePr>
          <p:nvPr/>
        </p:nvGraphicFramePr>
        <p:xfrm>
          <a:off x="8051800" y="2852738"/>
          <a:ext cx="3730625" cy="2989262"/>
        </p:xfrm>
        <a:graphic>
          <a:graphicData uri="http://schemas.openxmlformats.org/presentationml/2006/ole">
            <mc:AlternateContent xmlns:mc="http://schemas.openxmlformats.org/markup-compatibility/2006">
              <mc:Choice xmlns:v="urn:schemas-microsoft-com:vml" Requires="v">
                <p:oleObj spid="_x0000_s32850" name="Grafico" r:id="rId9" imgW="8448675" imgH="6772250" progId="MSGraph.Chart.8">
                  <p:embed followColorScheme="full"/>
                </p:oleObj>
              </mc:Choice>
              <mc:Fallback>
                <p:oleObj name="Grafico" r:id="rId9" imgW="8448675" imgH="6772250" progId="MSGraph.Chart.8">
                  <p:embed followColorScheme="full"/>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1800" y="2852738"/>
                        <a:ext cx="3730625" cy="2989262"/>
                      </a:xfrm>
                      <a:prstGeom prst="rect">
                        <a:avLst/>
                      </a:prstGeom>
                      <a:noFill/>
                      <a:ln w="9525">
                        <a:solidFill>
                          <a:srgbClr val="0B539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a:extLst>
              <a:ext uri="{FF2B5EF4-FFF2-40B4-BE49-F238E27FC236}">
                <a16:creationId xmlns:a16="http://schemas.microsoft.com/office/drawing/2014/main" id="{559BFD89-5F55-4E05-B58A-15CBBEE5D542}"/>
              </a:ext>
            </a:extLst>
          </p:cNvPr>
          <p:cNvSpPr txBox="1">
            <a:spLocks/>
          </p:cNvSpPr>
          <p:nvPr/>
        </p:nvSpPr>
        <p:spPr bwMode="auto">
          <a:xfrm>
            <a:off x="2307833" y="1209675"/>
            <a:ext cx="81422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defRPr/>
            </a:pPr>
            <a:r>
              <a:rPr lang="ru-RU" altLang="it-IT" sz="2200" dirty="0">
                <a:solidFill>
                  <a:schemeClr val="tx2">
                    <a:lumMod val="75000"/>
                  </a:schemeClr>
                </a:solidFill>
                <a:latin typeface="Verdana" pitchFamily="34" charset="0"/>
                <a:ea typeface="Verdana" pitchFamily="34" charset="0"/>
                <a:cs typeface="+mn-cs"/>
              </a:rPr>
              <a:t>Увеличение </a:t>
            </a:r>
            <a:r>
              <a:rPr lang="en-GB" altLang="it-IT" sz="2200" dirty="0">
                <a:solidFill>
                  <a:schemeClr val="tx2">
                    <a:lumMod val="75000"/>
                  </a:schemeClr>
                </a:solidFill>
                <a:latin typeface="Verdana" pitchFamily="34" charset="0"/>
                <a:ea typeface="Verdana" pitchFamily="34" charset="0"/>
                <a:cs typeface="+mn-cs"/>
              </a:rPr>
              <a:t>SCC 100 x 1000 to 1,700 x 1000/</a:t>
            </a:r>
            <a:r>
              <a:rPr lang="ru-RU" altLang="it-IT" sz="2200" dirty="0">
                <a:solidFill>
                  <a:schemeClr val="tx2">
                    <a:lumMod val="75000"/>
                  </a:schemeClr>
                </a:solidFill>
                <a:latin typeface="Verdana" pitchFamily="34" charset="0"/>
                <a:ea typeface="Verdana" pitchFamily="34" charset="0"/>
                <a:cs typeface="+mn-cs"/>
              </a:rPr>
              <a:t>мл</a:t>
            </a:r>
            <a:endParaRPr lang="en-IE" altLang="it-IT" sz="2200" dirty="0">
              <a:solidFill>
                <a:schemeClr val="tx2">
                  <a:lumMod val="75000"/>
                </a:schemeClr>
              </a:solidFill>
              <a:latin typeface="Verdana" pitchFamily="34" charset="0"/>
              <a:ea typeface="Verdana" pitchFamily="34" charset="0"/>
              <a:cs typeface="+mn-cs"/>
            </a:endParaRPr>
          </a:p>
        </p:txBody>
      </p:sp>
      <p:sp>
        <p:nvSpPr>
          <p:cNvPr id="32777" name="Text Box 5">
            <a:extLst>
              <a:ext uri="{FF2B5EF4-FFF2-40B4-BE49-F238E27FC236}">
                <a16:creationId xmlns:a16="http://schemas.microsoft.com/office/drawing/2014/main" id="{6C63F537-5FF7-4123-B8BF-661A36E3204A}"/>
              </a:ext>
            </a:extLst>
          </p:cNvPr>
          <p:cNvSpPr txBox="1">
            <a:spLocks noChangeArrowheads="1"/>
          </p:cNvSpPr>
          <p:nvPr/>
        </p:nvSpPr>
        <p:spPr bwMode="auto">
          <a:xfrm>
            <a:off x="866775" y="5729288"/>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2200" b="0"/>
              <a:t> </a:t>
            </a:r>
            <a:r>
              <a:rPr lang="it-IT" altLang="it-IT" sz="1600" b="0"/>
              <a:t>100             500            1700</a:t>
            </a:r>
          </a:p>
        </p:txBody>
      </p:sp>
      <p:sp>
        <p:nvSpPr>
          <p:cNvPr id="32778" name="Text Box 5">
            <a:extLst>
              <a:ext uri="{FF2B5EF4-FFF2-40B4-BE49-F238E27FC236}">
                <a16:creationId xmlns:a16="http://schemas.microsoft.com/office/drawing/2014/main" id="{FD1C6EB0-698D-49EC-8CEB-F3D4DACE8331}"/>
              </a:ext>
            </a:extLst>
          </p:cNvPr>
          <p:cNvSpPr txBox="1">
            <a:spLocks noChangeArrowheads="1"/>
          </p:cNvSpPr>
          <p:nvPr/>
        </p:nvSpPr>
        <p:spPr bwMode="auto">
          <a:xfrm>
            <a:off x="4524375" y="5741988"/>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2200" b="0"/>
              <a:t> </a:t>
            </a:r>
            <a:r>
              <a:rPr lang="it-IT" altLang="it-IT" sz="1600" b="0"/>
              <a:t>100             500            1700</a:t>
            </a:r>
          </a:p>
        </p:txBody>
      </p:sp>
      <p:sp>
        <p:nvSpPr>
          <p:cNvPr id="32779" name="Text Box 5">
            <a:extLst>
              <a:ext uri="{FF2B5EF4-FFF2-40B4-BE49-F238E27FC236}">
                <a16:creationId xmlns:a16="http://schemas.microsoft.com/office/drawing/2014/main" id="{0242575A-78BC-408A-B767-C9C4F393F53E}"/>
              </a:ext>
            </a:extLst>
          </p:cNvPr>
          <p:cNvSpPr txBox="1">
            <a:spLocks noChangeArrowheads="1"/>
          </p:cNvSpPr>
          <p:nvPr/>
        </p:nvSpPr>
        <p:spPr bwMode="auto">
          <a:xfrm>
            <a:off x="8389938" y="5741988"/>
            <a:ext cx="3527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2200" b="0"/>
              <a:t> </a:t>
            </a:r>
            <a:r>
              <a:rPr lang="it-IT" altLang="it-IT" sz="1600" b="0"/>
              <a:t>100             500            1700</a:t>
            </a:r>
          </a:p>
        </p:txBody>
      </p:sp>
      <p:sp>
        <p:nvSpPr>
          <p:cNvPr id="32780" name="Text Box 5">
            <a:extLst>
              <a:ext uri="{FF2B5EF4-FFF2-40B4-BE49-F238E27FC236}">
                <a16:creationId xmlns:a16="http://schemas.microsoft.com/office/drawing/2014/main" id="{649A8B0D-8AEC-4E58-A1E9-3D0F785D74F9}"/>
              </a:ext>
            </a:extLst>
          </p:cNvPr>
          <p:cNvSpPr txBox="1">
            <a:spLocks noChangeArrowheads="1"/>
          </p:cNvSpPr>
          <p:nvPr/>
        </p:nvSpPr>
        <p:spPr bwMode="auto">
          <a:xfrm>
            <a:off x="4611688" y="6113463"/>
            <a:ext cx="32242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a:r>
              <a:rPr lang="ru-RU" altLang="it-IT" sz="1600" b="0" dirty="0"/>
              <a:t>Содержание соматических клеток </a:t>
            </a:r>
            <a:r>
              <a:rPr lang="it-IT" altLang="it-IT" sz="1600" b="0" dirty="0"/>
              <a:t>X 1000/</a:t>
            </a:r>
            <a:r>
              <a:rPr lang="ru-RU" altLang="it-IT" sz="1600" b="0" dirty="0"/>
              <a:t>мл</a:t>
            </a:r>
            <a:endParaRPr lang="it-IT" altLang="it-IT" sz="1600" b="0" dirty="0"/>
          </a:p>
        </p:txBody>
      </p:sp>
      <p:sp>
        <p:nvSpPr>
          <p:cNvPr id="32781" name="Text Box 6">
            <a:extLst>
              <a:ext uri="{FF2B5EF4-FFF2-40B4-BE49-F238E27FC236}">
                <a16:creationId xmlns:a16="http://schemas.microsoft.com/office/drawing/2014/main" id="{61DBA39C-EAD6-410F-B314-DC5FA7F2957F}"/>
              </a:ext>
            </a:extLst>
          </p:cNvPr>
          <p:cNvSpPr txBox="1">
            <a:spLocks noChangeArrowheads="1"/>
          </p:cNvSpPr>
          <p:nvPr/>
        </p:nvSpPr>
        <p:spPr bwMode="auto">
          <a:xfrm>
            <a:off x="1257300" y="2520950"/>
            <a:ext cx="2058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dirty="0"/>
              <a:t> </a:t>
            </a:r>
            <a:r>
              <a:rPr lang="ru-RU" altLang="it-IT" sz="1400" b="0" dirty="0"/>
              <a:t>Казеин</a:t>
            </a:r>
            <a:r>
              <a:rPr lang="it-IT" altLang="it-IT" sz="1400" b="0" dirty="0"/>
              <a:t> </a:t>
            </a:r>
            <a:r>
              <a:rPr lang="ru-RU" altLang="it-IT" sz="1400" b="0" dirty="0"/>
              <a:t>г</a:t>
            </a:r>
            <a:r>
              <a:rPr lang="it-IT" altLang="it-IT" sz="1400" b="0" dirty="0"/>
              <a:t>/100 </a:t>
            </a:r>
            <a:r>
              <a:rPr lang="ru-RU" altLang="it-IT" sz="1400" b="0" dirty="0"/>
              <a:t>г молока</a:t>
            </a:r>
            <a:endParaRPr lang="it-IT" altLang="it-IT" sz="1400" b="0" dirty="0"/>
          </a:p>
        </p:txBody>
      </p:sp>
      <p:sp>
        <p:nvSpPr>
          <p:cNvPr id="32782" name="Text Box 6">
            <a:extLst>
              <a:ext uri="{FF2B5EF4-FFF2-40B4-BE49-F238E27FC236}">
                <a16:creationId xmlns:a16="http://schemas.microsoft.com/office/drawing/2014/main" id="{529198DE-7C8C-438A-8FFA-E4E020CC043D}"/>
              </a:ext>
            </a:extLst>
          </p:cNvPr>
          <p:cNvSpPr txBox="1">
            <a:spLocks noChangeArrowheads="1"/>
          </p:cNvSpPr>
          <p:nvPr/>
        </p:nvSpPr>
        <p:spPr bwMode="auto">
          <a:xfrm>
            <a:off x="4611688" y="2520950"/>
            <a:ext cx="32242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dirty="0"/>
              <a:t> </a:t>
            </a:r>
            <a:r>
              <a:rPr lang="ru-RU" altLang="it-IT" sz="1400" b="0" dirty="0"/>
              <a:t>Казеиновый Индекс</a:t>
            </a:r>
            <a:r>
              <a:rPr lang="it-IT" altLang="it-IT" sz="1400" b="0" dirty="0"/>
              <a:t> </a:t>
            </a:r>
            <a:r>
              <a:rPr lang="ru-RU" altLang="it-IT" sz="1400" b="0" dirty="0"/>
              <a:t>г</a:t>
            </a:r>
            <a:r>
              <a:rPr lang="it-IT" altLang="it-IT" sz="1400" b="0" dirty="0"/>
              <a:t>/100 </a:t>
            </a:r>
            <a:r>
              <a:rPr lang="ru-RU" altLang="it-IT" sz="1400" b="0" dirty="0"/>
              <a:t>г</a:t>
            </a:r>
            <a:r>
              <a:rPr lang="it-IT" altLang="it-IT" sz="1400" b="0" dirty="0"/>
              <a:t> </a:t>
            </a:r>
            <a:r>
              <a:rPr lang="ru-RU" altLang="it-IT" sz="1400" b="0" dirty="0"/>
              <a:t>молока</a:t>
            </a:r>
            <a:endParaRPr lang="it-IT" altLang="it-IT" sz="1400" b="0" dirty="0"/>
          </a:p>
        </p:txBody>
      </p:sp>
      <p:sp>
        <p:nvSpPr>
          <p:cNvPr id="32783" name="Text Box 6">
            <a:extLst>
              <a:ext uri="{FF2B5EF4-FFF2-40B4-BE49-F238E27FC236}">
                <a16:creationId xmlns:a16="http://schemas.microsoft.com/office/drawing/2014/main" id="{B32AECFA-6CF3-4BA2-B326-94344FCBA10C}"/>
              </a:ext>
            </a:extLst>
          </p:cNvPr>
          <p:cNvSpPr txBox="1">
            <a:spLocks noChangeArrowheads="1"/>
          </p:cNvSpPr>
          <p:nvPr/>
        </p:nvSpPr>
        <p:spPr bwMode="auto">
          <a:xfrm>
            <a:off x="8255769" y="2520950"/>
            <a:ext cx="33226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dirty="0"/>
              <a:t> </a:t>
            </a:r>
            <a:r>
              <a:rPr lang="ru-RU" altLang="it-IT" sz="1400" b="0" dirty="0"/>
              <a:t>Сывороточный белок</a:t>
            </a:r>
            <a:r>
              <a:rPr lang="it-IT" altLang="it-IT" sz="1400" b="0" dirty="0"/>
              <a:t> </a:t>
            </a:r>
            <a:r>
              <a:rPr lang="ru-RU" altLang="it-IT" sz="1400" b="0" dirty="0"/>
              <a:t>г</a:t>
            </a:r>
            <a:r>
              <a:rPr lang="it-IT" altLang="it-IT" sz="1400" b="0" dirty="0"/>
              <a:t>/100 </a:t>
            </a:r>
            <a:r>
              <a:rPr lang="ru-RU" altLang="it-IT" sz="1400" b="0" dirty="0"/>
              <a:t>молока</a:t>
            </a:r>
            <a:endParaRPr lang="it-IT" altLang="it-IT" sz="1400" b="0" dirty="0"/>
          </a:p>
        </p:txBody>
      </p:sp>
      <p:pic>
        <p:nvPicPr>
          <p:cNvPr id="32784" name="Immagine 5" descr="NDS Pro software.png">
            <a:extLst>
              <a:ext uri="{FF2B5EF4-FFF2-40B4-BE49-F238E27FC236}">
                <a16:creationId xmlns:a16="http://schemas.microsoft.com/office/drawing/2014/main" id="{03D09E89-4866-4451-BB16-3BCBC034271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12AF981E-210B-4A2B-A47B-1D1A04DDF53B}"/>
              </a:ext>
            </a:extLst>
          </p:cNvPr>
          <p:cNvSpPr>
            <a:spLocks noGrp="1"/>
          </p:cNvSpPr>
          <p:nvPr>
            <p:ph idx="4294967295"/>
          </p:nvPr>
        </p:nvSpPr>
        <p:spPr>
          <a:xfrm>
            <a:off x="2630487" y="2003425"/>
            <a:ext cx="7686675" cy="1577975"/>
          </a:xfrm>
        </p:spPr>
        <p:txBody>
          <a:bodyPr/>
          <a:lstStyle/>
          <a:p>
            <a:pPr marL="547687" lvl="2" indent="-273050" eaLnBrk="1" hangingPunct="1">
              <a:lnSpc>
                <a:spcPct val="150000"/>
              </a:lnSpc>
              <a:buSzPct val="95000"/>
              <a:defRPr/>
            </a:pPr>
            <a:r>
              <a:rPr lang="ru-RU" sz="1800" dirty="0">
                <a:solidFill>
                  <a:schemeClr val="tx2">
                    <a:lumMod val="75000"/>
                  </a:schemeClr>
                </a:solidFill>
                <a:latin typeface="Verdana" pitchFamily="34" charset="0"/>
                <a:ea typeface="Verdana" pitchFamily="34" charset="0"/>
              </a:rPr>
              <a:t>пониженная </a:t>
            </a:r>
            <a:r>
              <a:rPr lang="ru-RU" sz="1800" dirty="0" err="1">
                <a:solidFill>
                  <a:schemeClr val="tx2">
                    <a:lumMod val="75000"/>
                  </a:schemeClr>
                </a:solidFill>
                <a:latin typeface="Verdana" pitchFamily="34" charset="0"/>
                <a:ea typeface="Verdana" pitchFamily="34" charset="0"/>
              </a:rPr>
              <a:t>гелевая</a:t>
            </a:r>
            <a:r>
              <a:rPr lang="ru-RU" sz="1800" dirty="0">
                <a:solidFill>
                  <a:schemeClr val="tx2">
                    <a:lumMod val="75000"/>
                  </a:schemeClr>
                </a:solidFill>
                <a:latin typeface="Verdana" pitchFamily="34" charset="0"/>
                <a:ea typeface="Verdana" pitchFamily="34" charset="0"/>
              </a:rPr>
              <a:t> стойкость (компактность творога)</a:t>
            </a:r>
            <a:endParaRPr lang="en-GB" altLang="it-IT" sz="1700" dirty="0">
              <a:solidFill>
                <a:schemeClr val="tx2">
                  <a:lumMod val="75000"/>
                </a:schemeClr>
              </a:solidFill>
              <a:latin typeface="Verdana" pitchFamily="34" charset="0"/>
              <a:ea typeface="Verdana" pitchFamily="34" charset="0"/>
            </a:endParaRPr>
          </a:p>
          <a:p>
            <a:pPr marL="547687" lvl="2" indent="-273050" eaLnBrk="1" hangingPunct="1">
              <a:lnSpc>
                <a:spcPct val="150000"/>
              </a:lnSpc>
              <a:buSzPct val="95000"/>
              <a:defRPr/>
            </a:pPr>
            <a:r>
              <a:rPr lang="ru-RU" sz="1700" dirty="0">
                <a:solidFill>
                  <a:schemeClr val="tx2">
                    <a:lumMod val="75000"/>
                  </a:schemeClr>
                </a:solidFill>
                <a:latin typeface="Verdana" pitchFamily="34" charset="0"/>
                <a:ea typeface="Verdana" pitchFamily="34" charset="0"/>
              </a:rPr>
              <a:t>снижение извлечения белка из молока в сыр</a:t>
            </a:r>
            <a:endParaRPr lang="en-GB" altLang="it-IT" sz="1700" dirty="0">
              <a:solidFill>
                <a:schemeClr val="tx2">
                  <a:lumMod val="75000"/>
                </a:schemeClr>
              </a:solidFill>
              <a:latin typeface="Verdana" pitchFamily="34" charset="0"/>
              <a:ea typeface="Verdana" pitchFamily="34" charset="0"/>
            </a:endParaRPr>
          </a:p>
          <a:p>
            <a:pPr marL="547687" lvl="2" indent="-273050" eaLnBrk="1" hangingPunct="1">
              <a:lnSpc>
                <a:spcPct val="150000"/>
              </a:lnSpc>
              <a:buSzPct val="95000"/>
              <a:defRPr/>
            </a:pPr>
            <a:r>
              <a:rPr lang="ru-RU" altLang="it-IT" sz="1800" dirty="0">
                <a:solidFill>
                  <a:schemeClr val="tx2">
                    <a:lumMod val="75000"/>
                  </a:schemeClr>
                </a:solidFill>
                <a:latin typeface="Verdana" pitchFamily="34" charset="0"/>
                <a:ea typeface="Verdana" pitchFamily="34" charset="0"/>
              </a:rPr>
              <a:t>Снижение выхода сыра </a:t>
            </a:r>
            <a:endParaRPr lang="en-IE" altLang="it-IT" sz="17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A2528E1F-4BD2-4463-8EE7-2BCA73FFBEF7}"/>
              </a:ext>
            </a:extLst>
          </p:cNvPr>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63FCE7F3-1692-4EBE-8EB4-D09730B21E0C}"/>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46BC3D9B-3C5A-4DFE-8F63-2A4D592CA744}"/>
              </a:ext>
            </a:extLst>
          </p:cNvPr>
          <p:cNvSpPr txBox="1">
            <a:spLocks/>
          </p:cNvSpPr>
          <p:nvPr/>
        </p:nvSpPr>
        <p:spPr bwMode="auto">
          <a:xfrm>
            <a:off x="1991544" y="1233488"/>
            <a:ext cx="8325619"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defRPr/>
            </a:pPr>
            <a:r>
              <a:rPr lang="ru-RU" altLang="it-IT" sz="2200" dirty="0">
                <a:solidFill>
                  <a:schemeClr val="tx2">
                    <a:lumMod val="75000"/>
                  </a:schemeClr>
                </a:solidFill>
                <a:latin typeface="Verdana" pitchFamily="34" charset="0"/>
                <a:ea typeface="Verdana" pitchFamily="34" charset="0"/>
                <a:cs typeface="+mn-cs"/>
              </a:rPr>
              <a:t>Увеличение с</a:t>
            </a:r>
            <a:r>
              <a:rPr lang="en-GB" altLang="it-IT" sz="2200" dirty="0">
                <a:solidFill>
                  <a:schemeClr val="tx2">
                    <a:lumMod val="75000"/>
                  </a:schemeClr>
                </a:solidFill>
                <a:latin typeface="Verdana" pitchFamily="34" charset="0"/>
                <a:ea typeface="Verdana" pitchFamily="34" charset="0"/>
                <a:cs typeface="+mn-cs"/>
              </a:rPr>
              <a:t> SCC 100 x 1000 </a:t>
            </a:r>
            <a:r>
              <a:rPr lang="ru-RU" altLang="it-IT" sz="2200" dirty="0">
                <a:solidFill>
                  <a:schemeClr val="tx2">
                    <a:lumMod val="75000"/>
                  </a:schemeClr>
                </a:solidFill>
                <a:latin typeface="Verdana" pitchFamily="34" charset="0"/>
                <a:ea typeface="Verdana" pitchFamily="34" charset="0"/>
                <a:cs typeface="+mn-cs"/>
              </a:rPr>
              <a:t>до</a:t>
            </a:r>
            <a:r>
              <a:rPr lang="en-GB" altLang="it-IT" sz="2200" dirty="0">
                <a:solidFill>
                  <a:schemeClr val="tx2">
                    <a:lumMod val="75000"/>
                  </a:schemeClr>
                </a:solidFill>
                <a:latin typeface="Verdana" pitchFamily="34" charset="0"/>
                <a:ea typeface="Verdana" pitchFamily="34" charset="0"/>
                <a:cs typeface="+mn-cs"/>
              </a:rPr>
              <a:t> 1,700 x 1000/</a:t>
            </a:r>
            <a:r>
              <a:rPr lang="ru-RU" altLang="it-IT" sz="2200" dirty="0">
                <a:solidFill>
                  <a:schemeClr val="tx2">
                    <a:lumMod val="75000"/>
                  </a:schemeClr>
                </a:solidFill>
                <a:latin typeface="Verdana" pitchFamily="34" charset="0"/>
                <a:ea typeface="Verdana" pitchFamily="34" charset="0"/>
                <a:cs typeface="+mn-cs"/>
              </a:rPr>
              <a:t>мл</a:t>
            </a:r>
            <a:endParaRPr lang="en-IE" altLang="it-IT" sz="2200" dirty="0">
              <a:solidFill>
                <a:schemeClr val="tx2">
                  <a:lumMod val="75000"/>
                </a:schemeClr>
              </a:solidFill>
              <a:latin typeface="Verdana" pitchFamily="34" charset="0"/>
              <a:ea typeface="Verdana" pitchFamily="34" charset="0"/>
              <a:cs typeface="+mn-cs"/>
            </a:endParaRPr>
          </a:p>
        </p:txBody>
      </p:sp>
      <p:sp>
        <p:nvSpPr>
          <p:cNvPr id="33798" name="Content Placeholder 2">
            <a:extLst>
              <a:ext uri="{FF2B5EF4-FFF2-40B4-BE49-F238E27FC236}">
                <a16:creationId xmlns:a16="http://schemas.microsoft.com/office/drawing/2014/main" id="{E29BEF47-0FB8-4361-AA54-985C72A361C1}"/>
              </a:ext>
            </a:extLst>
          </p:cNvPr>
          <p:cNvSpPr txBox="1">
            <a:spLocks/>
          </p:cNvSpPr>
          <p:nvPr/>
        </p:nvSpPr>
        <p:spPr bwMode="auto">
          <a:xfrm>
            <a:off x="1874838" y="3692525"/>
            <a:ext cx="91297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r>
              <a:rPr lang="ru-RU"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Негативное влияние ГТК на урожайность и извлечение в основном связано с:</a:t>
            </a:r>
          </a:p>
          <a:p>
            <a:pPr eaLnBrk="1" hangingPunct="1"/>
            <a:endPar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Увеличение протеолиза </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α- </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и</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β-</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казеина до продуктов растворимых в сыворотке и не попадающих в </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(γ-</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казеин</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протеолитические пептоны</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и  другие пептиды</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a:t>
            </a:r>
          </a:p>
          <a:p>
            <a:pPr lvl="1" eaLnBrk="1" hangingPunct="1"/>
            <a:r>
              <a:rPr lang="ru-RU"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Протеолиз возникает в результате повышенной активности</a:t>
            </a:r>
            <a:endPar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endParaRPr>
          </a:p>
          <a:p>
            <a:pPr lvl="2" eaLnBrk="1" hangingPunct="1"/>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Плазмина </a:t>
            </a:r>
            <a:r>
              <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a:t>
            </a:r>
          </a:p>
          <a:p>
            <a:pPr lvl="2" eaLnBrk="1" hangingPunct="1"/>
            <a:r>
              <a:rPr lang="ru-RU" altLang="it-IT" sz="1600" b="0" dirty="0" err="1">
                <a:solidFill>
                  <a:srgbClr val="03495C"/>
                </a:solidFill>
                <a:latin typeface="Verdana" panose="020B0604030504040204" pitchFamily="34" charset="0"/>
                <a:ea typeface="Verdana" panose="020B0604030504040204" pitchFamily="34" charset="0"/>
                <a:cs typeface="Verdana" panose="020B0604030504040204" pitchFamily="34" charset="0"/>
              </a:rPr>
              <a:t>Плазминогена</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a:t>
            </a:r>
            <a:endParaRPr lang="en-GB"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endParaRPr>
          </a:p>
          <a:p>
            <a:pPr lvl="2" eaLnBrk="1" hangingPunct="1"/>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Активатора </a:t>
            </a:r>
            <a:r>
              <a:rPr lang="ru-RU" altLang="it-IT" sz="1600" b="0" dirty="0" err="1">
                <a:solidFill>
                  <a:srgbClr val="03495C"/>
                </a:solidFill>
                <a:latin typeface="Verdana" panose="020B0604030504040204" pitchFamily="34" charset="0"/>
                <a:ea typeface="Verdana" panose="020B0604030504040204" pitchFamily="34" charset="0"/>
                <a:cs typeface="Verdana" panose="020B0604030504040204" pitchFamily="34" charset="0"/>
              </a:rPr>
              <a:t>плазминогена</a:t>
            </a:r>
            <a:r>
              <a:rPr lang="ru-RU"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rPr>
              <a:t> в молоке </a:t>
            </a:r>
            <a:endParaRPr lang="en-IE" altLang="it-IT" sz="1600" b="0" dirty="0">
              <a:solidFill>
                <a:srgbClr val="03495C"/>
              </a:solidFill>
              <a:latin typeface="Verdana" panose="020B0604030504040204" pitchFamily="34" charset="0"/>
              <a:ea typeface="Verdana" panose="020B0604030504040204" pitchFamily="34" charset="0"/>
              <a:cs typeface="Verdana" panose="020B0604030504040204" pitchFamily="34" charset="0"/>
            </a:endParaRPr>
          </a:p>
        </p:txBody>
      </p:sp>
      <p:pic>
        <p:nvPicPr>
          <p:cNvPr id="33799" name="Immagine 5" descr="NDS Pro software.png">
            <a:extLst>
              <a:ext uri="{FF2B5EF4-FFF2-40B4-BE49-F238E27FC236}">
                <a16:creationId xmlns:a16="http://schemas.microsoft.com/office/drawing/2014/main" id="{060FFC4F-AA1F-454C-BBB8-553B334040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F521AFD-E103-40D2-AD64-14520BEC4CC9}"/>
              </a:ext>
            </a:extLst>
          </p:cNvPr>
          <p:cNvSpPr>
            <a:spLocks noGrp="1"/>
          </p:cNvSpPr>
          <p:nvPr>
            <p:ph type="title" idx="4294967295"/>
          </p:nvPr>
        </p:nvSpPr>
        <p:spPr>
          <a:xfrm>
            <a:off x="2168525" y="1285875"/>
            <a:ext cx="8504238" cy="560388"/>
          </a:xfrm>
        </p:spPr>
        <p:txBody>
          <a:bodyPr anchor="ctr"/>
          <a:lstStyle/>
          <a:p>
            <a:pPr eaLnBrk="1" hangingPunct="1">
              <a:defRPr/>
            </a:pPr>
            <a:r>
              <a:rPr lang="ru-RU" altLang="it-IT" sz="2200" b="1" dirty="0">
                <a:solidFill>
                  <a:schemeClr val="tx2">
                    <a:lumMod val="75000"/>
                  </a:schemeClr>
                </a:solidFill>
                <a:latin typeface="Verdana" pitchFamily="34" charset="0"/>
                <a:ea typeface="Verdana" pitchFamily="34" charset="0"/>
                <a:cs typeface="+mn-cs"/>
              </a:rPr>
              <a:t>Увеличение</a:t>
            </a:r>
            <a:r>
              <a:rPr lang="en-GB" altLang="it-IT" sz="2200" b="1" dirty="0">
                <a:solidFill>
                  <a:schemeClr val="tx2">
                    <a:lumMod val="75000"/>
                  </a:schemeClr>
                </a:solidFill>
                <a:latin typeface="Verdana" pitchFamily="34" charset="0"/>
                <a:ea typeface="Verdana" pitchFamily="34" charset="0"/>
                <a:cs typeface="+mn-cs"/>
              </a:rPr>
              <a:t>  SCC </a:t>
            </a:r>
            <a:r>
              <a:rPr lang="ru-RU" altLang="it-IT" sz="2200" b="1" dirty="0">
                <a:solidFill>
                  <a:schemeClr val="tx2">
                    <a:lumMod val="75000"/>
                  </a:schemeClr>
                </a:solidFill>
                <a:latin typeface="Verdana" pitchFamily="34" charset="0"/>
                <a:ea typeface="Verdana" pitchFamily="34" charset="0"/>
                <a:cs typeface="+mn-cs"/>
              </a:rPr>
              <a:t>с </a:t>
            </a:r>
            <a:r>
              <a:rPr lang="en-GB" altLang="it-IT" sz="2200" b="1" dirty="0">
                <a:solidFill>
                  <a:schemeClr val="tx2">
                    <a:lumMod val="75000"/>
                  </a:schemeClr>
                </a:solidFill>
                <a:latin typeface="Verdana" pitchFamily="34" charset="0"/>
                <a:ea typeface="Verdana" pitchFamily="34" charset="0"/>
                <a:cs typeface="+mn-cs"/>
              </a:rPr>
              <a:t>100 x 1000 </a:t>
            </a:r>
            <a:r>
              <a:rPr lang="ru-RU" altLang="it-IT" sz="2200" b="1" dirty="0">
                <a:solidFill>
                  <a:schemeClr val="tx2">
                    <a:lumMod val="75000"/>
                  </a:schemeClr>
                </a:solidFill>
                <a:latin typeface="Verdana" pitchFamily="34" charset="0"/>
                <a:ea typeface="Verdana" pitchFamily="34" charset="0"/>
                <a:cs typeface="+mn-cs"/>
              </a:rPr>
              <a:t>до</a:t>
            </a:r>
            <a:r>
              <a:rPr lang="en-GB" altLang="it-IT" sz="2200" b="1" dirty="0">
                <a:solidFill>
                  <a:schemeClr val="tx2">
                    <a:lumMod val="75000"/>
                  </a:schemeClr>
                </a:solidFill>
                <a:latin typeface="Verdana" pitchFamily="34" charset="0"/>
                <a:ea typeface="Verdana" pitchFamily="34" charset="0"/>
                <a:cs typeface="+mn-cs"/>
              </a:rPr>
              <a:t> 1,000 x 1000 </a:t>
            </a:r>
            <a:r>
              <a:rPr lang="ru-RU" altLang="it-IT" sz="2200" b="1" dirty="0">
                <a:solidFill>
                  <a:schemeClr val="tx2">
                    <a:lumMod val="75000"/>
                  </a:schemeClr>
                </a:solidFill>
                <a:latin typeface="Verdana" pitchFamily="34" charset="0"/>
                <a:ea typeface="Verdana" pitchFamily="34" charset="0"/>
                <a:cs typeface="+mn-cs"/>
              </a:rPr>
              <a:t>клеток</a:t>
            </a:r>
            <a:r>
              <a:rPr lang="en-GB" altLang="it-IT" sz="2200" b="1" dirty="0">
                <a:solidFill>
                  <a:schemeClr val="tx2">
                    <a:lumMod val="75000"/>
                  </a:schemeClr>
                </a:solidFill>
                <a:latin typeface="Verdana" pitchFamily="34" charset="0"/>
                <a:ea typeface="Verdana" pitchFamily="34" charset="0"/>
                <a:cs typeface="+mn-cs"/>
              </a:rPr>
              <a:t>/</a:t>
            </a:r>
            <a:r>
              <a:rPr lang="ru-RU" altLang="it-IT" sz="2200" b="1" dirty="0">
                <a:solidFill>
                  <a:schemeClr val="tx2">
                    <a:lumMod val="75000"/>
                  </a:schemeClr>
                </a:solidFill>
                <a:latin typeface="Verdana" pitchFamily="34" charset="0"/>
                <a:ea typeface="Verdana" pitchFamily="34" charset="0"/>
                <a:cs typeface="+mn-cs"/>
              </a:rPr>
              <a:t>мл</a:t>
            </a:r>
            <a:endParaRPr lang="en-IE" altLang="it-IT" sz="2200" b="1" dirty="0">
              <a:solidFill>
                <a:schemeClr val="tx2">
                  <a:lumMod val="75000"/>
                </a:schemeClr>
              </a:solidFill>
              <a:latin typeface="Verdana" pitchFamily="34" charset="0"/>
              <a:ea typeface="Verdana" pitchFamily="34" charset="0"/>
              <a:cs typeface="+mn-cs"/>
            </a:endParaRPr>
          </a:p>
        </p:txBody>
      </p:sp>
      <p:sp>
        <p:nvSpPr>
          <p:cNvPr id="29699" name="Content Placeholder 2">
            <a:extLst>
              <a:ext uri="{FF2B5EF4-FFF2-40B4-BE49-F238E27FC236}">
                <a16:creationId xmlns:a16="http://schemas.microsoft.com/office/drawing/2014/main" id="{12AF981E-210B-4A2B-A47B-1D1A04DDF53B}"/>
              </a:ext>
            </a:extLst>
          </p:cNvPr>
          <p:cNvSpPr>
            <a:spLocks noGrp="1"/>
          </p:cNvSpPr>
          <p:nvPr>
            <p:ph idx="4294967295"/>
          </p:nvPr>
        </p:nvSpPr>
        <p:spPr>
          <a:xfrm>
            <a:off x="550863" y="2205038"/>
            <a:ext cx="5113337" cy="3557587"/>
          </a:xfrm>
        </p:spPr>
        <p:txBody>
          <a:bodyPr/>
          <a:lstStyle/>
          <a:p>
            <a:pPr marL="547687" lvl="2" indent="-273050" eaLnBrk="1" hangingPunct="1">
              <a:lnSpc>
                <a:spcPct val="150000"/>
              </a:lnSpc>
              <a:buSzPct val="95000"/>
              <a:defRPr/>
            </a:pPr>
            <a:r>
              <a:rPr lang="ru-RU" altLang="it-IT" sz="1600" dirty="0">
                <a:solidFill>
                  <a:schemeClr val="tx2">
                    <a:lumMod val="75000"/>
                  </a:schemeClr>
                </a:solidFill>
                <a:latin typeface="Verdana" pitchFamily="34" charset="0"/>
                <a:ea typeface="Verdana" pitchFamily="34" charset="0"/>
              </a:rPr>
              <a:t>увеличение</a:t>
            </a:r>
            <a:r>
              <a:rPr lang="en-GB" altLang="it-IT" sz="1600" dirty="0">
                <a:solidFill>
                  <a:schemeClr val="tx2">
                    <a:lumMod val="75000"/>
                  </a:schemeClr>
                </a:solidFill>
                <a:latin typeface="Verdana" pitchFamily="34" charset="0"/>
                <a:ea typeface="Verdana" pitchFamily="34" charset="0"/>
              </a:rPr>
              <a:t> pH</a:t>
            </a:r>
            <a:r>
              <a:rPr lang="ru-RU" altLang="it-IT" sz="1600" dirty="0">
                <a:solidFill>
                  <a:schemeClr val="tx2">
                    <a:lumMod val="75000"/>
                  </a:schemeClr>
                </a:solidFill>
                <a:latin typeface="Verdana" pitchFamily="34" charset="0"/>
                <a:ea typeface="Verdana" pitchFamily="34" charset="0"/>
              </a:rPr>
              <a:t> молока</a:t>
            </a:r>
            <a:r>
              <a:rPr lang="en-GB" altLang="it-IT" sz="1600" dirty="0">
                <a:solidFill>
                  <a:schemeClr val="tx2">
                    <a:lumMod val="75000"/>
                  </a:schemeClr>
                </a:solidFill>
                <a:latin typeface="Verdana" pitchFamily="34" charset="0"/>
                <a:ea typeface="Verdana" pitchFamily="34" charset="0"/>
              </a:rPr>
              <a:t> </a:t>
            </a:r>
          </a:p>
          <a:p>
            <a:pPr marL="547687" lvl="2" indent="-273050" eaLnBrk="1" hangingPunct="1">
              <a:lnSpc>
                <a:spcPct val="150000"/>
              </a:lnSpc>
              <a:buSzPct val="95000"/>
              <a:defRPr/>
            </a:pPr>
            <a:r>
              <a:rPr lang="ru-RU" altLang="it-IT" sz="1600" dirty="0">
                <a:solidFill>
                  <a:schemeClr val="tx2">
                    <a:lumMod val="75000"/>
                  </a:schemeClr>
                </a:solidFill>
                <a:latin typeface="Verdana" pitchFamily="34" charset="0"/>
                <a:ea typeface="Verdana" pitchFamily="34" charset="0"/>
              </a:rPr>
              <a:t>увеличение уровня</a:t>
            </a:r>
            <a:r>
              <a:rPr lang="en-GB" altLang="it-IT" sz="1600" dirty="0">
                <a:solidFill>
                  <a:schemeClr val="tx2">
                    <a:lumMod val="75000"/>
                  </a:schemeClr>
                </a:solidFill>
                <a:latin typeface="Verdana" pitchFamily="34" charset="0"/>
                <a:ea typeface="Verdana" pitchFamily="34" charset="0"/>
              </a:rPr>
              <a:t> </a:t>
            </a:r>
            <a:r>
              <a:rPr lang="ru-RU" altLang="it-IT" sz="1600" dirty="0">
                <a:solidFill>
                  <a:schemeClr val="tx2">
                    <a:lumMod val="75000"/>
                  </a:schemeClr>
                </a:solidFill>
                <a:latin typeface="Verdana" pitchFamily="34" charset="0"/>
                <a:ea typeface="Verdana" pitchFamily="34" charset="0"/>
              </a:rPr>
              <a:t>хлоридов</a:t>
            </a:r>
            <a:r>
              <a:rPr lang="en-GB" altLang="it-IT" sz="1600" dirty="0">
                <a:solidFill>
                  <a:schemeClr val="tx2">
                    <a:lumMod val="75000"/>
                  </a:schemeClr>
                </a:solidFill>
                <a:latin typeface="Verdana" pitchFamily="34" charset="0"/>
                <a:ea typeface="Verdana" pitchFamily="34" charset="0"/>
              </a:rPr>
              <a:t>, </a:t>
            </a:r>
            <a:r>
              <a:rPr lang="ru-RU" altLang="it-IT" sz="1600" dirty="0">
                <a:solidFill>
                  <a:schemeClr val="tx2">
                    <a:lumMod val="75000"/>
                  </a:schemeClr>
                </a:solidFill>
                <a:latin typeface="Verdana" pitchFamily="34" charset="0"/>
                <a:ea typeface="Verdana" pitchFamily="34" charset="0"/>
              </a:rPr>
              <a:t>натрия</a:t>
            </a:r>
            <a:endParaRPr lang="en-GB" altLang="it-IT" sz="1600" dirty="0">
              <a:solidFill>
                <a:schemeClr val="tx2">
                  <a:lumMod val="75000"/>
                </a:schemeClr>
              </a:solidFill>
              <a:latin typeface="Verdana" pitchFamily="34" charset="0"/>
              <a:ea typeface="Verdana" pitchFamily="34" charset="0"/>
            </a:endParaRPr>
          </a:p>
          <a:p>
            <a:pPr marL="547687" lvl="2" indent="-273050" eaLnBrk="1" hangingPunct="1">
              <a:lnSpc>
                <a:spcPct val="150000"/>
              </a:lnSpc>
              <a:buSzPct val="95000"/>
              <a:defRPr/>
            </a:pPr>
            <a:r>
              <a:rPr lang="ru-RU" sz="1600" dirty="0">
                <a:solidFill>
                  <a:schemeClr val="tx2">
                    <a:lumMod val="75000"/>
                  </a:schemeClr>
                </a:solidFill>
                <a:latin typeface="Verdana" pitchFamily="34" charset="0"/>
                <a:ea typeface="Verdana" pitchFamily="34" charset="0"/>
              </a:rPr>
              <a:t>повышенное содержание творога в сырной сыворотке</a:t>
            </a:r>
            <a:endParaRPr lang="en-GB" altLang="it-IT" sz="1600" dirty="0">
              <a:solidFill>
                <a:schemeClr val="tx2">
                  <a:lumMod val="75000"/>
                </a:schemeClr>
              </a:solidFill>
              <a:latin typeface="Verdana" pitchFamily="34" charset="0"/>
              <a:ea typeface="Verdana" pitchFamily="34" charset="0"/>
            </a:endParaRPr>
          </a:p>
          <a:p>
            <a:pPr marL="547687" lvl="2" indent="-273050" eaLnBrk="1" hangingPunct="1">
              <a:lnSpc>
                <a:spcPct val="150000"/>
              </a:lnSpc>
              <a:buSzPct val="95000"/>
              <a:defRPr/>
            </a:pPr>
            <a:r>
              <a:rPr lang="ru-RU" altLang="it-IT" sz="1600" dirty="0">
                <a:solidFill>
                  <a:schemeClr val="tx2">
                    <a:lumMod val="75000"/>
                  </a:schemeClr>
                </a:solidFill>
                <a:latin typeface="Verdana" pitchFamily="34" charset="0"/>
                <a:ea typeface="Verdana" pitchFamily="34" charset="0"/>
              </a:rPr>
              <a:t>повышение влажности сыра</a:t>
            </a:r>
            <a:endParaRPr lang="en-GB" altLang="it-IT" sz="1600" dirty="0">
              <a:solidFill>
                <a:schemeClr val="tx2">
                  <a:lumMod val="75000"/>
                </a:schemeClr>
              </a:solidFill>
              <a:latin typeface="Verdana" pitchFamily="34" charset="0"/>
              <a:ea typeface="Verdana" pitchFamily="34" charset="0"/>
            </a:endParaRPr>
          </a:p>
          <a:p>
            <a:pPr marL="547687" lvl="2" indent="-273050" eaLnBrk="1" hangingPunct="1">
              <a:lnSpc>
                <a:spcPct val="150000"/>
              </a:lnSpc>
              <a:buSzPct val="95000"/>
              <a:defRPr/>
            </a:pPr>
            <a:r>
              <a:rPr lang="ru-RU" altLang="it-IT" sz="1600" dirty="0">
                <a:solidFill>
                  <a:schemeClr val="tx2">
                    <a:lumMod val="75000"/>
                  </a:schemeClr>
                </a:solidFill>
                <a:latin typeface="Verdana" pitchFamily="34" charset="0"/>
                <a:ea typeface="Verdana" pitchFamily="34" charset="0"/>
              </a:rPr>
              <a:t>увеличение соотношения первичного/вторичного протеолиза в процессе созревания </a:t>
            </a:r>
          </a:p>
          <a:p>
            <a:pPr marL="547687" lvl="2" indent="-273050" eaLnBrk="1" hangingPunct="1">
              <a:lnSpc>
                <a:spcPct val="150000"/>
              </a:lnSpc>
              <a:buSzPct val="95000"/>
              <a:defRPr/>
            </a:pPr>
            <a:r>
              <a:rPr lang="ru-RU" altLang="it-IT" sz="1600" dirty="0">
                <a:solidFill>
                  <a:schemeClr val="tx2">
                    <a:lumMod val="75000"/>
                  </a:schemeClr>
                </a:solidFill>
                <a:latin typeface="Verdana" pitchFamily="34" charset="0"/>
                <a:ea typeface="Verdana" pitchFamily="34" charset="0"/>
              </a:rPr>
              <a:t>увеличение потерь жира и протеина в процессе производства сыра</a:t>
            </a:r>
            <a:endParaRPr lang="en-GB" altLang="it-IT" sz="16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A2528E1F-4BD2-4463-8EE7-2BCA73FFBEF7}"/>
              </a:ext>
            </a:extLst>
          </p:cNvPr>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63FCE7F3-1692-4EBE-8EB4-D09730B21E0C}"/>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pic>
        <p:nvPicPr>
          <p:cNvPr id="34822" name="Picture 5">
            <a:extLst>
              <a:ext uri="{FF2B5EF4-FFF2-40B4-BE49-F238E27FC236}">
                <a16:creationId xmlns:a16="http://schemas.microsoft.com/office/drawing/2014/main" id="{0336C9F7-AFD3-4AA5-90FF-73F07FC43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82775"/>
            <a:ext cx="5746750"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Immagine 5" descr="NDS Pro software.png">
            <a:extLst>
              <a:ext uri="{FF2B5EF4-FFF2-40B4-BE49-F238E27FC236}">
                <a16:creationId xmlns:a16="http://schemas.microsoft.com/office/drawing/2014/main" id="{6255C34A-3EB5-48E0-8E86-C37075FCE3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D99B38-D63E-4240-8AD2-3D50749265FD}"/>
              </a:ext>
            </a:extLst>
          </p:cNvPr>
          <p:cNvSpPr>
            <a:spLocks noGrp="1"/>
          </p:cNvSpPr>
          <p:nvPr>
            <p:ph type="title" idx="4294967295"/>
          </p:nvPr>
        </p:nvSpPr>
        <p:spPr>
          <a:xfrm>
            <a:off x="2317750" y="1349375"/>
            <a:ext cx="7999413" cy="819150"/>
          </a:xfrm>
        </p:spPr>
        <p:txBody>
          <a:bodyPr anchor="ctr"/>
          <a:lstStyle/>
          <a:p>
            <a:pPr eaLnBrk="1" hangingPunct="1">
              <a:defRPr/>
            </a:pPr>
            <a:r>
              <a:rPr lang="ru-RU" altLang="it-IT" sz="2200" b="1" dirty="0">
                <a:solidFill>
                  <a:schemeClr val="tx2">
                    <a:lumMod val="75000"/>
                  </a:schemeClr>
                </a:solidFill>
                <a:latin typeface="Verdana" pitchFamily="34" charset="0"/>
                <a:ea typeface="Verdana" pitchFamily="34" charset="0"/>
                <a:cs typeface="+mn-cs"/>
              </a:rPr>
              <a:t>Эффект количества соматических клеток </a:t>
            </a:r>
            <a:r>
              <a:rPr lang="en-GB" altLang="it-IT" sz="2200" b="1" dirty="0">
                <a:solidFill>
                  <a:schemeClr val="tx2">
                    <a:lumMod val="75000"/>
                  </a:schemeClr>
                </a:solidFill>
                <a:latin typeface="Verdana" pitchFamily="34" charset="0"/>
                <a:ea typeface="Verdana" pitchFamily="34" charset="0"/>
                <a:cs typeface="+mn-cs"/>
              </a:rPr>
              <a:t>(SCC) </a:t>
            </a:r>
            <a:r>
              <a:rPr lang="ru-RU" sz="2200" b="1" dirty="0">
                <a:solidFill>
                  <a:schemeClr val="tx2">
                    <a:lumMod val="75000"/>
                  </a:schemeClr>
                </a:solidFill>
                <a:latin typeface="Verdana" pitchFamily="34" charset="0"/>
                <a:ea typeface="Verdana" pitchFamily="34" charset="0"/>
                <a:cs typeface="+mn-cs"/>
              </a:rPr>
              <a:t>по скорректированному на влажность (до 37%) выходу сыра Чеддер</a:t>
            </a:r>
            <a:endParaRPr lang="en-IE" altLang="it-IT" sz="2200" b="1" dirty="0">
              <a:solidFill>
                <a:schemeClr val="tx2">
                  <a:lumMod val="75000"/>
                </a:schemeClr>
              </a:solidFill>
              <a:latin typeface="Verdana" pitchFamily="34" charset="0"/>
              <a:ea typeface="Verdana" pitchFamily="34" charset="0"/>
              <a:cs typeface="+mn-cs"/>
            </a:endParaRPr>
          </a:p>
        </p:txBody>
      </p:sp>
      <p:pic>
        <p:nvPicPr>
          <p:cNvPr id="35843" name="Picture 2">
            <a:extLst>
              <a:ext uri="{FF2B5EF4-FFF2-40B4-BE49-F238E27FC236}">
                <a16:creationId xmlns:a16="http://schemas.microsoft.com/office/drawing/2014/main" id="{E099B1AE-1C7D-44D1-8167-552B2D910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244227"/>
            <a:ext cx="5760020" cy="444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a:extLst>
              <a:ext uri="{FF2B5EF4-FFF2-40B4-BE49-F238E27FC236}">
                <a16:creationId xmlns:a16="http://schemas.microsoft.com/office/drawing/2014/main" id="{1E628402-532A-4893-9220-4E2B30CD4658}"/>
              </a:ext>
            </a:extLst>
          </p:cNvPr>
          <p:cNvSpPr>
            <a:spLocks noChangeArrowheads="1"/>
          </p:cNvSpPr>
          <p:nvPr/>
        </p:nvSpPr>
        <p:spPr bwMode="auto">
          <a:xfrm>
            <a:off x="6600825" y="3054350"/>
            <a:ext cx="5399088" cy="187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lnSpc>
                <a:spcPct val="150000"/>
              </a:lnSpc>
              <a:spcBef>
                <a:spcPct val="0"/>
              </a:spcBef>
              <a:buClrTx/>
              <a:buSzTx/>
              <a:buFontTx/>
              <a:buNone/>
              <a:defRPr/>
            </a:pPr>
            <a:r>
              <a:rPr lang="ru-RU" altLang="it-IT" sz="2000" b="0" dirty="0">
                <a:solidFill>
                  <a:schemeClr val="tx2">
                    <a:lumMod val="75000"/>
                  </a:schemeClr>
                </a:solidFill>
                <a:latin typeface="Verdana" pitchFamily="34" charset="0"/>
                <a:ea typeface="Verdana" pitchFamily="34" charset="0"/>
              </a:rPr>
              <a:t>Увеличение</a:t>
            </a:r>
            <a:r>
              <a:rPr lang="en-GB" altLang="it-IT" sz="2000" b="0" dirty="0">
                <a:solidFill>
                  <a:schemeClr val="tx2">
                    <a:lumMod val="75000"/>
                  </a:schemeClr>
                </a:solidFill>
                <a:latin typeface="Verdana" pitchFamily="34" charset="0"/>
                <a:ea typeface="Verdana" pitchFamily="34" charset="0"/>
              </a:rPr>
              <a:t> SCC </a:t>
            </a:r>
            <a:r>
              <a:rPr lang="ru-RU" altLang="it-IT" sz="2000" b="0" dirty="0">
                <a:solidFill>
                  <a:schemeClr val="tx2">
                    <a:lumMod val="75000"/>
                  </a:schemeClr>
                </a:solidFill>
                <a:latin typeface="Verdana" pitchFamily="34" charset="0"/>
                <a:ea typeface="Verdana" pitchFamily="34" charset="0"/>
              </a:rPr>
              <a:t>с </a:t>
            </a:r>
            <a:r>
              <a:rPr lang="en-GB" altLang="it-IT" sz="2000" b="0" dirty="0">
                <a:solidFill>
                  <a:schemeClr val="tx2">
                    <a:lumMod val="75000"/>
                  </a:schemeClr>
                </a:solidFill>
                <a:latin typeface="Verdana" pitchFamily="34" charset="0"/>
                <a:ea typeface="Verdana" pitchFamily="34" charset="0"/>
              </a:rPr>
              <a:t>100 x 1000 </a:t>
            </a:r>
            <a:r>
              <a:rPr lang="ru-RU" altLang="it-IT" sz="2000" b="0" dirty="0">
                <a:solidFill>
                  <a:schemeClr val="tx2">
                    <a:lumMod val="75000"/>
                  </a:schemeClr>
                </a:solidFill>
                <a:latin typeface="Verdana" pitchFamily="34" charset="0"/>
                <a:ea typeface="Verdana" pitchFamily="34" charset="0"/>
              </a:rPr>
              <a:t>до</a:t>
            </a:r>
            <a:r>
              <a:rPr lang="en-GB" altLang="it-IT" sz="2000" b="0" dirty="0">
                <a:solidFill>
                  <a:schemeClr val="tx2">
                    <a:lumMod val="75000"/>
                  </a:schemeClr>
                </a:solidFill>
                <a:latin typeface="Verdana" pitchFamily="34" charset="0"/>
                <a:ea typeface="Verdana" pitchFamily="34" charset="0"/>
              </a:rPr>
              <a:t> 600 x 1000 : ~ 6 % </a:t>
            </a:r>
            <a:r>
              <a:rPr lang="ru-RU" altLang="it-IT" sz="2000" b="0" dirty="0">
                <a:solidFill>
                  <a:schemeClr val="tx2">
                    <a:lumMod val="75000"/>
                  </a:schemeClr>
                </a:solidFill>
                <a:latin typeface="Verdana" pitchFamily="34" charset="0"/>
                <a:ea typeface="Verdana" pitchFamily="34" charset="0"/>
              </a:rPr>
              <a:t>снижение выхода скорректированного по влажности (до 37%) </a:t>
            </a:r>
            <a:r>
              <a:rPr lang="en-GB" altLang="it-IT" sz="2000" b="0" dirty="0">
                <a:solidFill>
                  <a:schemeClr val="tx2">
                    <a:lumMod val="75000"/>
                  </a:schemeClr>
                </a:solidFill>
                <a:latin typeface="Verdana" pitchFamily="34" charset="0"/>
                <a:ea typeface="Verdana" pitchFamily="34" charset="0"/>
              </a:rPr>
              <a:t> in </a:t>
            </a:r>
            <a:r>
              <a:rPr lang="ru-RU" altLang="it-IT" sz="2000" b="0" dirty="0">
                <a:solidFill>
                  <a:schemeClr val="tx2">
                    <a:lumMod val="75000"/>
                  </a:schemeClr>
                </a:solidFill>
                <a:latin typeface="Verdana" pitchFamily="34" charset="0"/>
                <a:ea typeface="Verdana" pitchFamily="34" charset="0"/>
              </a:rPr>
              <a:t>сыра Чеддер</a:t>
            </a:r>
            <a:endParaRPr lang="en-IE" altLang="it-IT" sz="2000" b="0" dirty="0">
              <a:solidFill>
                <a:schemeClr val="tx2">
                  <a:lumMod val="75000"/>
                </a:schemeClr>
              </a:solidFill>
              <a:latin typeface="Verdana" pitchFamily="34" charset="0"/>
              <a:ea typeface="Verdana" pitchFamily="34" charset="0"/>
            </a:endParaRPr>
          </a:p>
        </p:txBody>
      </p:sp>
      <p:pic>
        <p:nvPicPr>
          <p:cNvPr id="5" name="Immagine 4">
            <a:extLst>
              <a:ext uri="{FF2B5EF4-FFF2-40B4-BE49-F238E27FC236}">
                <a16:creationId xmlns:a16="http://schemas.microsoft.com/office/drawing/2014/main" id="{BA2DD83A-ACB3-4BA1-8CDA-91628B5975FC}"/>
              </a:ext>
            </a:extLst>
          </p:cNvPr>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3585641A-A743-457B-AA4F-09FEE9C53A4F}"/>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pic>
        <p:nvPicPr>
          <p:cNvPr id="35847" name="Immagine 5" descr="NDS Pro software.png">
            <a:extLst>
              <a:ext uri="{FF2B5EF4-FFF2-40B4-BE49-F238E27FC236}">
                <a16:creationId xmlns:a16="http://schemas.microsoft.com/office/drawing/2014/main" id="{7D21BE47-556C-4241-85AA-7222BA0DA1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DBE67E4-E7B7-4D8B-8B29-D3721E50E851}"/>
              </a:ext>
            </a:extLst>
          </p:cNvPr>
          <p:cNvSpPr>
            <a:spLocks noGrp="1"/>
          </p:cNvSpPr>
          <p:nvPr>
            <p:ph type="title" idx="4294967295"/>
          </p:nvPr>
        </p:nvSpPr>
        <p:spPr>
          <a:xfrm>
            <a:off x="2927648" y="1141412"/>
            <a:ext cx="6696743" cy="415379"/>
          </a:xfrm>
        </p:spPr>
        <p:txBody>
          <a:bodyPr anchor="ctr"/>
          <a:lstStyle/>
          <a:p>
            <a:pPr eaLnBrk="1" hangingPunct="1">
              <a:defRPr/>
            </a:pPr>
            <a:r>
              <a:rPr lang="ru-RU" altLang="it-IT" sz="2200" b="1" dirty="0">
                <a:solidFill>
                  <a:schemeClr val="tx2">
                    <a:lumMod val="75000"/>
                  </a:schemeClr>
                </a:solidFill>
                <a:latin typeface="Verdana" pitchFamily="34" charset="0"/>
                <a:ea typeface="Verdana" pitchFamily="34" charset="0"/>
                <a:cs typeface="+mn-cs"/>
              </a:rPr>
              <a:t>Исследования влияния </a:t>
            </a:r>
            <a:r>
              <a:rPr lang="en-IE" altLang="it-IT" sz="2200" b="1" dirty="0">
                <a:solidFill>
                  <a:schemeClr val="tx2">
                    <a:lumMod val="75000"/>
                  </a:schemeClr>
                </a:solidFill>
                <a:latin typeface="Verdana" pitchFamily="34" charset="0"/>
                <a:ea typeface="Verdana" pitchFamily="34" charset="0"/>
                <a:cs typeface="+mn-cs"/>
              </a:rPr>
              <a:t> </a:t>
            </a:r>
            <a:r>
              <a:rPr lang="ru-RU" altLang="it-IT" sz="2200" b="1" dirty="0">
                <a:solidFill>
                  <a:schemeClr val="tx2">
                    <a:lumMod val="75000"/>
                  </a:schemeClr>
                </a:solidFill>
                <a:latin typeface="Verdana" pitchFamily="34" charset="0"/>
                <a:ea typeface="Verdana" pitchFamily="34" charset="0"/>
                <a:cs typeface="+mn-cs"/>
              </a:rPr>
              <a:t>кол-во соматических клеток молока (</a:t>
            </a:r>
            <a:r>
              <a:rPr lang="en-US" altLang="it-IT" sz="2200" b="1" dirty="0">
                <a:solidFill>
                  <a:schemeClr val="tx2">
                    <a:lumMod val="75000"/>
                  </a:schemeClr>
                </a:solidFill>
                <a:latin typeface="Verdana" pitchFamily="34" charset="0"/>
                <a:ea typeface="Verdana" pitchFamily="34" charset="0"/>
                <a:cs typeface="+mn-cs"/>
              </a:rPr>
              <a:t>SCC</a:t>
            </a:r>
            <a:r>
              <a:rPr lang="ru-RU" altLang="it-IT" sz="2200" b="1" dirty="0">
                <a:solidFill>
                  <a:schemeClr val="tx2">
                    <a:lumMod val="75000"/>
                  </a:schemeClr>
                </a:solidFill>
                <a:latin typeface="Verdana" pitchFamily="34" charset="0"/>
                <a:ea typeface="Verdana" pitchFamily="34" charset="0"/>
                <a:cs typeface="+mn-cs"/>
              </a:rPr>
              <a:t>)</a:t>
            </a:r>
            <a:endParaRPr lang="en-IE" altLang="it-IT" sz="2200" b="1" dirty="0">
              <a:solidFill>
                <a:schemeClr val="tx2">
                  <a:lumMod val="75000"/>
                </a:schemeClr>
              </a:solidFill>
              <a:latin typeface="Verdana" pitchFamily="34" charset="0"/>
              <a:ea typeface="Verdana" pitchFamily="34" charset="0"/>
              <a:cs typeface="+mn-cs"/>
            </a:endParaRPr>
          </a:p>
        </p:txBody>
      </p:sp>
      <p:sp>
        <p:nvSpPr>
          <p:cNvPr id="31747" name="Content Placeholder 2">
            <a:extLst>
              <a:ext uri="{FF2B5EF4-FFF2-40B4-BE49-F238E27FC236}">
                <a16:creationId xmlns:a16="http://schemas.microsoft.com/office/drawing/2014/main" id="{1CAD00B5-CC8A-4092-BD0C-4A899A40D1AF}"/>
              </a:ext>
            </a:extLst>
          </p:cNvPr>
          <p:cNvSpPr>
            <a:spLocks noGrp="1"/>
          </p:cNvSpPr>
          <p:nvPr>
            <p:ph idx="4294967295"/>
          </p:nvPr>
        </p:nvSpPr>
        <p:spPr>
          <a:xfrm>
            <a:off x="1905000" y="1976438"/>
            <a:ext cx="8651875" cy="3671887"/>
          </a:xfrm>
        </p:spPr>
        <p:txBody>
          <a:bodyPr/>
          <a:lstStyle/>
          <a:p>
            <a:pPr algn="just" eaLnBrk="1" hangingPunct="1">
              <a:defRPr/>
            </a:pPr>
            <a:r>
              <a:rPr lang="ru-RU" altLang="it-IT" sz="2000" dirty="0">
                <a:solidFill>
                  <a:schemeClr val="tx2">
                    <a:lumMod val="75000"/>
                  </a:schemeClr>
                </a:solidFill>
                <a:latin typeface="Verdana" pitchFamily="34" charset="0"/>
                <a:ea typeface="Verdana" pitchFamily="34" charset="0"/>
              </a:rPr>
              <a:t>Увеличение</a:t>
            </a:r>
            <a:r>
              <a:rPr lang="en-GB" altLang="it-IT" sz="2000" dirty="0">
                <a:solidFill>
                  <a:schemeClr val="tx2">
                    <a:lumMod val="75000"/>
                  </a:schemeClr>
                </a:solidFill>
                <a:latin typeface="Verdana" pitchFamily="34" charset="0"/>
                <a:ea typeface="Verdana" pitchFamily="34" charset="0"/>
              </a:rPr>
              <a:t>  SCC c 100 x 1000 </a:t>
            </a:r>
            <a:r>
              <a:rPr lang="ru-RU" altLang="it-IT" sz="2000" dirty="0">
                <a:solidFill>
                  <a:schemeClr val="tx2">
                    <a:lumMod val="75000"/>
                  </a:schemeClr>
                </a:solidFill>
                <a:latin typeface="Verdana" pitchFamily="34" charset="0"/>
                <a:ea typeface="Verdana" pitchFamily="34" charset="0"/>
              </a:rPr>
              <a:t>до</a:t>
            </a:r>
            <a:r>
              <a:rPr lang="en-GB" altLang="it-IT" sz="2000" dirty="0">
                <a:solidFill>
                  <a:schemeClr val="tx2">
                    <a:lumMod val="75000"/>
                  </a:schemeClr>
                </a:solidFill>
                <a:latin typeface="Verdana" pitchFamily="34" charset="0"/>
                <a:ea typeface="Verdana" pitchFamily="34" charset="0"/>
              </a:rPr>
              <a:t> 200 x 1000 </a:t>
            </a:r>
            <a:r>
              <a:rPr lang="ru-RU" altLang="it-IT" sz="2000" dirty="0">
                <a:solidFill>
                  <a:schemeClr val="tx2">
                    <a:lumMod val="75000"/>
                  </a:schemeClr>
                </a:solidFill>
                <a:latin typeface="Verdana" pitchFamily="34" charset="0"/>
                <a:ea typeface="Verdana" pitchFamily="34" charset="0"/>
              </a:rPr>
              <a:t>клеток</a:t>
            </a:r>
            <a:r>
              <a:rPr lang="en-GB" altLang="it-IT" sz="2000" dirty="0">
                <a:solidFill>
                  <a:schemeClr val="tx2">
                    <a:lumMod val="75000"/>
                  </a:schemeClr>
                </a:solidFill>
                <a:latin typeface="Verdana" pitchFamily="34" charset="0"/>
                <a:ea typeface="Verdana" pitchFamily="34" charset="0"/>
              </a:rPr>
              <a:t>/</a:t>
            </a:r>
            <a:r>
              <a:rPr lang="ru-RU" altLang="it-IT" sz="2000" dirty="0">
                <a:solidFill>
                  <a:schemeClr val="tx2">
                    <a:lumMod val="75000"/>
                  </a:schemeClr>
                </a:solidFill>
                <a:latin typeface="Verdana" pitchFamily="34" charset="0"/>
                <a:ea typeface="Verdana" pitchFamily="34" charset="0"/>
              </a:rPr>
              <a:t>мл</a:t>
            </a:r>
            <a:endParaRPr lang="en-GB" altLang="it-IT" sz="2000" dirty="0">
              <a:solidFill>
                <a:schemeClr val="tx2">
                  <a:lumMod val="75000"/>
                </a:schemeClr>
              </a:solidFill>
              <a:latin typeface="Verdana" pitchFamily="34" charset="0"/>
              <a:ea typeface="Verdana" pitchFamily="34" charset="0"/>
            </a:endParaRPr>
          </a:p>
          <a:p>
            <a:pPr lvl="1" algn="just" eaLnBrk="1" hangingPunct="1">
              <a:defRPr/>
            </a:pPr>
            <a:r>
              <a:rPr lang="ru-RU" altLang="it-IT" sz="1800" dirty="0">
                <a:solidFill>
                  <a:schemeClr val="tx2">
                    <a:lumMod val="75000"/>
                  </a:schemeClr>
                </a:solidFill>
                <a:latin typeface="Verdana" pitchFamily="34" charset="0"/>
                <a:ea typeface="Verdana" pitchFamily="34" charset="0"/>
              </a:rPr>
              <a:t>Снижение выхода сыра </a:t>
            </a:r>
            <a:r>
              <a:rPr lang="en-GB" altLang="it-IT" sz="1800" dirty="0">
                <a:solidFill>
                  <a:schemeClr val="tx2">
                    <a:lumMod val="75000"/>
                  </a:schemeClr>
                </a:solidFill>
                <a:latin typeface="Verdana" pitchFamily="34" charset="0"/>
                <a:ea typeface="Verdana" pitchFamily="34" charset="0"/>
              </a:rPr>
              <a:t>( ~0.4 </a:t>
            </a:r>
            <a:r>
              <a:rPr lang="ru-RU" altLang="it-IT" sz="1800" dirty="0">
                <a:solidFill>
                  <a:schemeClr val="tx2">
                    <a:lumMod val="75000"/>
                  </a:schemeClr>
                </a:solidFill>
                <a:latin typeface="Verdana" pitchFamily="34" charset="0"/>
                <a:ea typeface="Verdana" pitchFamily="34" charset="0"/>
              </a:rPr>
              <a:t>кг</a:t>
            </a:r>
            <a:r>
              <a:rPr lang="en-GB" altLang="it-IT" sz="1800" dirty="0">
                <a:solidFill>
                  <a:schemeClr val="tx2">
                    <a:lumMod val="75000"/>
                  </a:schemeClr>
                </a:solidFill>
                <a:latin typeface="Verdana" pitchFamily="34" charset="0"/>
                <a:ea typeface="Verdana" pitchFamily="34" charset="0"/>
              </a:rPr>
              <a:t>/100 </a:t>
            </a:r>
            <a:r>
              <a:rPr lang="ru-RU" altLang="it-IT" sz="1800" dirty="0">
                <a:solidFill>
                  <a:schemeClr val="tx2">
                    <a:lumMod val="75000"/>
                  </a:schemeClr>
                </a:solidFill>
                <a:latin typeface="Verdana" pitchFamily="34" charset="0"/>
                <a:ea typeface="Verdana" pitchFamily="34" charset="0"/>
              </a:rPr>
              <a:t>кг</a:t>
            </a:r>
            <a:r>
              <a:rPr lang="en-GB" altLang="it-IT" sz="1800" dirty="0">
                <a:solidFill>
                  <a:schemeClr val="tx2">
                    <a:lumMod val="75000"/>
                  </a:schemeClr>
                </a:solidFill>
                <a:latin typeface="Verdana" pitchFamily="34" charset="0"/>
                <a:ea typeface="Verdana" pitchFamily="34" charset="0"/>
              </a:rPr>
              <a:t> </a:t>
            </a:r>
            <a:r>
              <a:rPr lang="ru-RU" altLang="it-IT" sz="1800" dirty="0">
                <a:solidFill>
                  <a:schemeClr val="tx2">
                    <a:lumMod val="75000"/>
                  </a:schemeClr>
                </a:solidFill>
                <a:latin typeface="Verdana" pitchFamily="34" charset="0"/>
                <a:ea typeface="Verdana" pitchFamily="34" charset="0"/>
              </a:rPr>
              <a:t>молока</a:t>
            </a:r>
            <a:r>
              <a:rPr lang="en-GB" altLang="it-IT" sz="2000" dirty="0">
                <a:solidFill>
                  <a:schemeClr val="tx2">
                    <a:lumMod val="75000"/>
                  </a:schemeClr>
                </a:solidFill>
                <a:latin typeface="Verdana" pitchFamily="34" charset="0"/>
                <a:ea typeface="Verdana" pitchFamily="34" charset="0"/>
              </a:rPr>
              <a:t>) </a:t>
            </a:r>
          </a:p>
          <a:p>
            <a:pPr lvl="1" algn="just" eaLnBrk="1" hangingPunct="1">
              <a:defRPr/>
            </a:pPr>
            <a:endParaRPr lang="en-GB" altLang="it-IT" sz="800" dirty="0">
              <a:solidFill>
                <a:schemeClr val="tx2">
                  <a:lumMod val="75000"/>
                </a:schemeClr>
              </a:solidFill>
              <a:latin typeface="Verdana" pitchFamily="34" charset="0"/>
              <a:ea typeface="Verdana" pitchFamily="34" charset="0"/>
            </a:endParaRPr>
          </a:p>
          <a:p>
            <a:pPr algn="just" eaLnBrk="1" hangingPunct="1">
              <a:defRPr/>
            </a:pPr>
            <a:r>
              <a:rPr lang="ru-RU" altLang="it-IT" sz="2000" dirty="0">
                <a:solidFill>
                  <a:schemeClr val="tx2">
                    <a:lumMod val="75000"/>
                  </a:schemeClr>
                </a:solidFill>
                <a:latin typeface="Verdana" pitchFamily="34" charset="0"/>
                <a:ea typeface="Verdana" pitchFamily="34" charset="0"/>
              </a:rPr>
              <a:t>Увеличение</a:t>
            </a:r>
            <a:r>
              <a:rPr lang="en-GB" altLang="it-IT" sz="2000" dirty="0">
                <a:solidFill>
                  <a:schemeClr val="tx2">
                    <a:lumMod val="75000"/>
                  </a:schemeClr>
                </a:solidFill>
                <a:latin typeface="Verdana" pitchFamily="34" charset="0"/>
                <a:ea typeface="Verdana" pitchFamily="34" charset="0"/>
              </a:rPr>
              <a:t> SCC </a:t>
            </a:r>
            <a:r>
              <a:rPr lang="ru-RU" altLang="it-IT" sz="2000" dirty="0">
                <a:solidFill>
                  <a:schemeClr val="tx2">
                    <a:lumMod val="75000"/>
                  </a:schemeClr>
                </a:solidFill>
                <a:latin typeface="Verdana" pitchFamily="34" charset="0"/>
                <a:ea typeface="Verdana" pitchFamily="34" charset="0"/>
              </a:rPr>
              <a:t>от</a:t>
            </a:r>
            <a:r>
              <a:rPr lang="en-GB" altLang="it-IT" sz="2000" dirty="0">
                <a:solidFill>
                  <a:schemeClr val="tx2">
                    <a:lumMod val="75000"/>
                  </a:schemeClr>
                </a:solidFill>
                <a:latin typeface="Verdana" pitchFamily="34" charset="0"/>
                <a:ea typeface="Verdana" pitchFamily="34" charset="0"/>
              </a:rPr>
              <a:t> &gt;300 x 1000 </a:t>
            </a:r>
            <a:r>
              <a:rPr lang="ru-RU" altLang="it-IT" sz="2000" dirty="0">
                <a:solidFill>
                  <a:schemeClr val="tx2">
                    <a:lumMod val="75000"/>
                  </a:schemeClr>
                </a:solidFill>
                <a:latin typeface="Verdana" pitchFamily="34" charset="0"/>
                <a:ea typeface="Verdana" pitchFamily="34" charset="0"/>
              </a:rPr>
              <a:t>до</a:t>
            </a:r>
            <a:r>
              <a:rPr lang="en-GB" altLang="it-IT" sz="2000" dirty="0">
                <a:solidFill>
                  <a:schemeClr val="tx2">
                    <a:lumMod val="75000"/>
                  </a:schemeClr>
                </a:solidFill>
                <a:latin typeface="Verdana" pitchFamily="34" charset="0"/>
                <a:ea typeface="Verdana" pitchFamily="34" charset="0"/>
              </a:rPr>
              <a:t> &gt;500 x 1000 </a:t>
            </a:r>
            <a:r>
              <a:rPr lang="ru-RU" altLang="it-IT" sz="2000" dirty="0">
                <a:solidFill>
                  <a:schemeClr val="tx2">
                    <a:lumMod val="75000"/>
                  </a:schemeClr>
                </a:solidFill>
                <a:latin typeface="Verdana" pitchFamily="34" charset="0"/>
                <a:ea typeface="Verdana" pitchFamily="34" charset="0"/>
              </a:rPr>
              <a:t>клеток</a:t>
            </a:r>
            <a:r>
              <a:rPr lang="en-GB" altLang="it-IT" sz="2000" dirty="0">
                <a:solidFill>
                  <a:schemeClr val="tx2">
                    <a:lumMod val="75000"/>
                  </a:schemeClr>
                </a:solidFill>
                <a:latin typeface="Verdana" pitchFamily="34" charset="0"/>
                <a:ea typeface="Verdana" pitchFamily="34" charset="0"/>
              </a:rPr>
              <a:t>/</a:t>
            </a:r>
            <a:r>
              <a:rPr lang="ru-RU" altLang="it-IT" sz="2000" dirty="0">
                <a:solidFill>
                  <a:schemeClr val="tx2">
                    <a:lumMod val="75000"/>
                  </a:schemeClr>
                </a:solidFill>
                <a:latin typeface="Verdana" pitchFamily="34" charset="0"/>
                <a:ea typeface="Verdana" pitchFamily="34" charset="0"/>
              </a:rPr>
              <a:t>мл</a:t>
            </a:r>
            <a:r>
              <a:rPr lang="en-GB" altLang="it-IT" sz="2000" dirty="0">
                <a:solidFill>
                  <a:schemeClr val="tx2">
                    <a:lumMod val="75000"/>
                  </a:schemeClr>
                </a:solidFill>
                <a:latin typeface="Verdana" pitchFamily="34" charset="0"/>
                <a:ea typeface="Verdana" pitchFamily="34" charset="0"/>
              </a:rPr>
              <a:t> </a:t>
            </a:r>
            <a:r>
              <a:rPr lang="ru-RU" altLang="it-IT" sz="2000" dirty="0">
                <a:solidFill>
                  <a:schemeClr val="tx2">
                    <a:lumMod val="75000"/>
                  </a:schemeClr>
                </a:solidFill>
                <a:latin typeface="Verdana" pitchFamily="34" charset="0"/>
                <a:ea typeface="Verdana" pitchFamily="34" charset="0"/>
              </a:rPr>
              <a:t>во второй половине лактации</a:t>
            </a:r>
            <a:r>
              <a:rPr lang="en-GB" altLang="it-IT" sz="2000" dirty="0">
                <a:solidFill>
                  <a:schemeClr val="tx2">
                    <a:lumMod val="75000"/>
                  </a:schemeClr>
                </a:solidFill>
                <a:latin typeface="Verdana" pitchFamily="34" charset="0"/>
                <a:ea typeface="Verdana" pitchFamily="34" charset="0"/>
              </a:rPr>
              <a:t>(220 DIM) </a:t>
            </a:r>
            <a:r>
              <a:rPr lang="ru-RU" altLang="it-IT" sz="2000" dirty="0">
                <a:solidFill>
                  <a:schemeClr val="tx2">
                    <a:lumMod val="75000"/>
                  </a:schemeClr>
                </a:solidFill>
                <a:latin typeface="Verdana" pitchFamily="34" charset="0"/>
                <a:ea typeface="Verdana" pitchFamily="34" charset="0"/>
              </a:rPr>
              <a:t>влияет </a:t>
            </a:r>
            <a:r>
              <a:rPr lang="en-GB" altLang="it-IT" sz="2000" dirty="0">
                <a:solidFill>
                  <a:schemeClr val="tx2">
                    <a:lumMod val="75000"/>
                  </a:schemeClr>
                </a:solidFill>
                <a:latin typeface="Verdana" pitchFamily="34" charset="0"/>
                <a:ea typeface="Verdana" pitchFamily="34" charset="0"/>
              </a:rPr>
              <a:t>:</a:t>
            </a:r>
          </a:p>
          <a:p>
            <a:pPr lvl="1" algn="just" eaLnBrk="1" hangingPunct="1">
              <a:defRPr/>
            </a:pPr>
            <a:r>
              <a:rPr lang="en-GB" altLang="it-IT" sz="1800" dirty="0">
                <a:solidFill>
                  <a:schemeClr val="tx2">
                    <a:lumMod val="75000"/>
                  </a:schemeClr>
                </a:solidFill>
                <a:latin typeface="Verdana" pitchFamily="34" charset="0"/>
                <a:ea typeface="Verdana" pitchFamily="34" charset="0"/>
              </a:rPr>
              <a:t>9.3 % </a:t>
            </a:r>
            <a:r>
              <a:rPr lang="ru-RU" altLang="it-IT" sz="1800" dirty="0">
                <a:solidFill>
                  <a:schemeClr val="tx2">
                    <a:lumMod val="75000"/>
                  </a:schemeClr>
                </a:solidFill>
                <a:latin typeface="Verdana" pitchFamily="34" charset="0"/>
                <a:ea typeface="Verdana" pitchFamily="34" charset="0"/>
              </a:rPr>
              <a:t>снижение </a:t>
            </a:r>
            <a:r>
              <a:rPr lang="en-GB" altLang="it-IT" sz="1800" dirty="0">
                <a:solidFill>
                  <a:schemeClr val="tx2">
                    <a:lumMod val="75000"/>
                  </a:schemeClr>
                </a:solidFill>
                <a:latin typeface="Verdana" pitchFamily="34" charset="0"/>
                <a:ea typeface="Verdana" pitchFamily="34" charset="0"/>
              </a:rPr>
              <a:t> </a:t>
            </a:r>
            <a:r>
              <a:rPr lang="ru-RU" altLang="it-IT" sz="1800" dirty="0">
                <a:solidFill>
                  <a:schemeClr val="tx2">
                    <a:lumMod val="75000"/>
                  </a:schemeClr>
                </a:solidFill>
                <a:latin typeface="Verdana" pitchFamily="34" charset="0"/>
                <a:ea typeface="Verdana" pitchFamily="34" charset="0"/>
              </a:rPr>
              <a:t>скорректированного по влажности</a:t>
            </a:r>
            <a:r>
              <a:rPr lang="en-GB" altLang="it-IT" sz="1800" dirty="0">
                <a:solidFill>
                  <a:schemeClr val="tx2">
                    <a:lumMod val="75000"/>
                  </a:schemeClr>
                </a:solidFill>
                <a:latin typeface="Verdana" pitchFamily="34" charset="0"/>
                <a:ea typeface="Verdana" pitchFamily="34" charset="0"/>
              </a:rPr>
              <a:t> (</a:t>
            </a:r>
            <a:r>
              <a:rPr lang="ru-RU" altLang="it-IT" sz="1800" dirty="0">
                <a:solidFill>
                  <a:schemeClr val="tx2">
                    <a:lumMod val="75000"/>
                  </a:schemeClr>
                </a:solidFill>
                <a:latin typeface="Verdana" pitchFamily="34" charset="0"/>
                <a:ea typeface="Verdana" pitchFamily="34" charset="0"/>
              </a:rPr>
              <a:t>до</a:t>
            </a:r>
            <a:r>
              <a:rPr lang="en-GB" altLang="it-IT" sz="1800" dirty="0">
                <a:solidFill>
                  <a:schemeClr val="tx2">
                    <a:lumMod val="75000"/>
                  </a:schemeClr>
                </a:solidFill>
                <a:latin typeface="Verdana" pitchFamily="34" charset="0"/>
                <a:ea typeface="Verdana" pitchFamily="34" charset="0"/>
              </a:rPr>
              <a:t> 35.5 %) </a:t>
            </a:r>
            <a:r>
              <a:rPr lang="ru-RU" altLang="it-IT" sz="1800" dirty="0">
                <a:solidFill>
                  <a:schemeClr val="tx2">
                    <a:lumMod val="75000"/>
                  </a:schemeClr>
                </a:solidFill>
                <a:latin typeface="Verdana" pitchFamily="34" charset="0"/>
                <a:ea typeface="Verdana" pitchFamily="34" charset="0"/>
              </a:rPr>
              <a:t>выход сыра Чеддер</a:t>
            </a:r>
            <a:endParaRPr lang="en-GB" altLang="it-IT" sz="1800" dirty="0">
              <a:solidFill>
                <a:schemeClr val="tx2">
                  <a:lumMod val="75000"/>
                </a:schemeClr>
              </a:solidFill>
              <a:latin typeface="Verdana" pitchFamily="34" charset="0"/>
              <a:ea typeface="Verdana" pitchFamily="34" charset="0"/>
            </a:endParaRPr>
          </a:p>
          <a:p>
            <a:pPr lvl="1" algn="just" eaLnBrk="1" hangingPunct="1">
              <a:defRPr/>
            </a:pPr>
            <a:r>
              <a:rPr lang="ru-RU" altLang="it-IT" sz="1800" dirty="0">
                <a:solidFill>
                  <a:schemeClr val="tx2">
                    <a:lumMod val="75000"/>
                  </a:schemeClr>
                </a:solidFill>
                <a:latin typeface="Verdana" pitchFamily="34" charset="0"/>
                <a:ea typeface="Verdana" pitchFamily="34" charset="0"/>
              </a:rPr>
              <a:t>снижение в содержании жира</a:t>
            </a:r>
            <a:r>
              <a:rPr lang="en-GB" altLang="it-IT" sz="1800" dirty="0">
                <a:solidFill>
                  <a:schemeClr val="tx2">
                    <a:lumMod val="75000"/>
                  </a:schemeClr>
                </a:solidFill>
                <a:latin typeface="Verdana" pitchFamily="34" charset="0"/>
                <a:ea typeface="Verdana" pitchFamily="34" charset="0"/>
              </a:rPr>
              <a:t> (</a:t>
            </a:r>
            <a:r>
              <a:rPr lang="ru-RU" altLang="it-IT" sz="1800" dirty="0">
                <a:solidFill>
                  <a:schemeClr val="tx2">
                    <a:lumMod val="75000"/>
                  </a:schemeClr>
                </a:solidFill>
                <a:latin typeface="Verdana" pitchFamily="34" charset="0"/>
                <a:ea typeface="Verdana" pitchFamily="34" charset="0"/>
              </a:rPr>
              <a:t>с </a:t>
            </a:r>
            <a:r>
              <a:rPr lang="en-GB" altLang="it-IT" sz="1800" dirty="0">
                <a:solidFill>
                  <a:schemeClr val="tx2">
                    <a:lumMod val="75000"/>
                  </a:schemeClr>
                </a:solidFill>
                <a:latin typeface="Verdana" pitchFamily="34" charset="0"/>
                <a:ea typeface="Verdana" pitchFamily="34" charset="0"/>
              </a:rPr>
              <a:t>90.1 </a:t>
            </a:r>
            <a:r>
              <a:rPr lang="ru-RU" altLang="it-IT" sz="1800" dirty="0">
                <a:solidFill>
                  <a:schemeClr val="tx2">
                    <a:lumMod val="75000"/>
                  </a:schemeClr>
                </a:solidFill>
                <a:latin typeface="Verdana" pitchFamily="34" charset="0"/>
                <a:ea typeface="Verdana" pitchFamily="34" charset="0"/>
              </a:rPr>
              <a:t>до</a:t>
            </a:r>
            <a:r>
              <a:rPr lang="en-GB" altLang="it-IT" sz="1800" dirty="0">
                <a:solidFill>
                  <a:schemeClr val="tx2">
                    <a:lumMod val="75000"/>
                  </a:schemeClr>
                </a:solidFill>
                <a:latin typeface="Verdana" pitchFamily="34" charset="0"/>
                <a:ea typeface="Verdana" pitchFamily="34" charset="0"/>
              </a:rPr>
              <a:t> 86.6 %) </a:t>
            </a:r>
            <a:r>
              <a:rPr lang="ru-RU" altLang="it-IT" sz="1800" dirty="0">
                <a:solidFill>
                  <a:schemeClr val="tx2">
                    <a:lumMod val="75000"/>
                  </a:schemeClr>
                </a:solidFill>
                <a:latin typeface="Verdana" pitchFamily="34" charset="0"/>
                <a:ea typeface="Verdana" pitchFamily="34" charset="0"/>
              </a:rPr>
              <a:t>и протеина </a:t>
            </a:r>
            <a:r>
              <a:rPr lang="en-GB" altLang="it-IT" sz="1800" dirty="0">
                <a:solidFill>
                  <a:schemeClr val="tx2">
                    <a:lumMod val="75000"/>
                  </a:schemeClr>
                </a:solidFill>
                <a:latin typeface="Verdana" pitchFamily="34" charset="0"/>
                <a:ea typeface="Verdana" pitchFamily="34" charset="0"/>
              </a:rPr>
              <a:t> (</a:t>
            </a:r>
            <a:r>
              <a:rPr lang="ru-RU" altLang="it-IT" sz="1800" dirty="0">
                <a:solidFill>
                  <a:schemeClr val="tx2">
                    <a:lumMod val="75000"/>
                  </a:schemeClr>
                </a:solidFill>
                <a:latin typeface="Verdana" pitchFamily="34" charset="0"/>
                <a:ea typeface="Verdana" pitchFamily="34" charset="0"/>
              </a:rPr>
              <a:t>с </a:t>
            </a:r>
            <a:r>
              <a:rPr lang="en-GB" altLang="it-IT" sz="1800" dirty="0">
                <a:solidFill>
                  <a:schemeClr val="tx2">
                    <a:lumMod val="75000"/>
                  </a:schemeClr>
                </a:solidFill>
                <a:latin typeface="Verdana" pitchFamily="34" charset="0"/>
                <a:ea typeface="Verdana" pitchFamily="34" charset="0"/>
              </a:rPr>
              <a:t>78.3 </a:t>
            </a:r>
            <a:r>
              <a:rPr lang="ru-RU" altLang="it-IT" sz="1800" dirty="0">
                <a:solidFill>
                  <a:schemeClr val="tx2">
                    <a:lumMod val="75000"/>
                  </a:schemeClr>
                </a:solidFill>
                <a:latin typeface="Verdana" pitchFamily="34" charset="0"/>
                <a:ea typeface="Verdana" pitchFamily="34" charset="0"/>
              </a:rPr>
              <a:t>до</a:t>
            </a:r>
            <a:r>
              <a:rPr lang="en-GB" altLang="it-IT" sz="1800" dirty="0">
                <a:solidFill>
                  <a:schemeClr val="tx2">
                    <a:lumMod val="75000"/>
                  </a:schemeClr>
                </a:solidFill>
                <a:latin typeface="Verdana" pitchFamily="34" charset="0"/>
                <a:ea typeface="Verdana" pitchFamily="34" charset="0"/>
              </a:rPr>
              <a:t> 74.4 %)</a:t>
            </a:r>
          </a:p>
          <a:p>
            <a:pPr lvl="1" algn="just" eaLnBrk="1" hangingPunct="1">
              <a:defRPr/>
            </a:pPr>
            <a:endParaRPr lang="en-GB" altLang="it-IT" sz="800" dirty="0">
              <a:solidFill>
                <a:schemeClr val="tx2">
                  <a:lumMod val="75000"/>
                </a:schemeClr>
              </a:solidFill>
              <a:latin typeface="Verdana" pitchFamily="34" charset="0"/>
              <a:ea typeface="Verdana" pitchFamily="34" charset="0"/>
            </a:endParaRPr>
          </a:p>
          <a:p>
            <a:pPr algn="just" eaLnBrk="1" hangingPunct="1">
              <a:defRPr/>
            </a:pPr>
            <a:r>
              <a:rPr lang="ru-RU" altLang="it-IT" sz="2000" dirty="0">
                <a:solidFill>
                  <a:schemeClr val="tx2">
                    <a:lumMod val="75000"/>
                  </a:schemeClr>
                </a:solidFill>
                <a:latin typeface="Verdana" pitchFamily="34" charset="0"/>
                <a:ea typeface="Verdana" pitchFamily="34" charset="0"/>
              </a:rPr>
              <a:t>Увеличение </a:t>
            </a:r>
            <a:r>
              <a:rPr lang="en-GB" altLang="it-IT" sz="2000" dirty="0">
                <a:solidFill>
                  <a:schemeClr val="tx2">
                    <a:lumMod val="75000"/>
                  </a:schemeClr>
                </a:solidFill>
                <a:latin typeface="Verdana" pitchFamily="34" charset="0"/>
                <a:ea typeface="Verdana" pitchFamily="34" charset="0"/>
              </a:rPr>
              <a:t>SCC</a:t>
            </a:r>
            <a:r>
              <a:rPr lang="ru-RU" altLang="it-IT" sz="2000" dirty="0">
                <a:solidFill>
                  <a:schemeClr val="tx2">
                    <a:lumMod val="75000"/>
                  </a:schemeClr>
                </a:solidFill>
                <a:latin typeface="Verdana" pitchFamily="34" charset="0"/>
                <a:ea typeface="Verdana" pitchFamily="34" charset="0"/>
              </a:rPr>
              <a:t> с</a:t>
            </a:r>
            <a:r>
              <a:rPr lang="en-GB" altLang="it-IT" sz="2000" dirty="0">
                <a:solidFill>
                  <a:schemeClr val="tx2">
                    <a:lumMod val="75000"/>
                  </a:schemeClr>
                </a:solidFill>
                <a:latin typeface="Verdana" pitchFamily="34" charset="0"/>
                <a:ea typeface="Verdana" pitchFamily="34" charset="0"/>
              </a:rPr>
              <a:t> 83 x 1000 </a:t>
            </a:r>
            <a:r>
              <a:rPr lang="ru-RU" altLang="it-IT" sz="2000" dirty="0">
                <a:solidFill>
                  <a:schemeClr val="tx2">
                    <a:lumMod val="75000"/>
                  </a:schemeClr>
                </a:solidFill>
                <a:latin typeface="Verdana" pitchFamily="34" charset="0"/>
                <a:ea typeface="Verdana" pitchFamily="34" charset="0"/>
              </a:rPr>
              <a:t>до</a:t>
            </a:r>
            <a:r>
              <a:rPr lang="en-GB" altLang="it-IT" sz="2000" dirty="0">
                <a:solidFill>
                  <a:schemeClr val="tx2">
                    <a:lumMod val="75000"/>
                  </a:schemeClr>
                </a:solidFill>
                <a:latin typeface="Verdana" pitchFamily="34" charset="0"/>
                <a:ea typeface="Verdana" pitchFamily="34" charset="0"/>
              </a:rPr>
              <a:t> 872 x 1000 </a:t>
            </a:r>
            <a:r>
              <a:rPr lang="ru-RU" altLang="it-IT" sz="2000" dirty="0">
                <a:solidFill>
                  <a:schemeClr val="tx2">
                    <a:lumMod val="75000"/>
                  </a:schemeClr>
                </a:solidFill>
                <a:latin typeface="Verdana" pitchFamily="34" charset="0"/>
                <a:ea typeface="Verdana" pitchFamily="34" charset="0"/>
              </a:rPr>
              <a:t>клеток</a:t>
            </a:r>
            <a:r>
              <a:rPr lang="en-GB" altLang="it-IT" sz="2000" dirty="0">
                <a:solidFill>
                  <a:schemeClr val="tx2">
                    <a:lumMod val="75000"/>
                  </a:schemeClr>
                </a:solidFill>
                <a:latin typeface="Verdana" pitchFamily="34" charset="0"/>
                <a:ea typeface="Verdana" pitchFamily="34" charset="0"/>
              </a:rPr>
              <a:t>/</a:t>
            </a:r>
            <a:r>
              <a:rPr lang="ru-RU" altLang="it-IT" sz="2000" dirty="0">
                <a:solidFill>
                  <a:schemeClr val="tx2">
                    <a:lumMod val="75000"/>
                  </a:schemeClr>
                </a:solidFill>
                <a:latin typeface="Verdana" pitchFamily="34" charset="0"/>
                <a:ea typeface="Verdana" pitchFamily="34" charset="0"/>
              </a:rPr>
              <a:t>мл</a:t>
            </a:r>
            <a:endParaRPr lang="en-GB" altLang="it-IT" sz="2000" dirty="0">
              <a:solidFill>
                <a:schemeClr val="tx2">
                  <a:lumMod val="75000"/>
                </a:schemeClr>
              </a:solidFill>
              <a:latin typeface="Verdana" pitchFamily="34" charset="0"/>
              <a:ea typeface="Verdana" pitchFamily="34" charset="0"/>
            </a:endParaRPr>
          </a:p>
          <a:p>
            <a:pPr lvl="1" algn="just" eaLnBrk="1" hangingPunct="1">
              <a:defRPr/>
            </a:pPr>
            <a:r>
              <a:rPr lang="en-GB" altLang="it-IT" sz="1800" dirty="0">
                <a:solidFill>
                  <a:schemeClr val="tx2">
                    <a:lumMod val="75000"/>
                  </a:schemeClr>
                </a:solidFill>
                <a:latin typeface="Verdana" pitchFamily="34" charset="0"/>
                <a:ea typeface="Verdana" pitchFamily="34" charset="0"/>
              </a:rPr>
              <a:t>4.3 % </a:t>
            </a:r>
            <a:r>
              <a:rPr lang="ru-RU" altLang="it-IT" sz="1800" dirty="0">
                <a:solidFill>
                  <a:schemeClr val="tx2">
                    <a:lumMod val="75000"/>
                  </a:schemeClr>
                </a:solidFill>
                <a:latin typeface="Verdana" pitchFamily="34" charset="0"/>
                <a:ea typeface="Verdana" pitchFamily="34" charset="0"/>
              </a:rPr>
              <a:t>снижение % выхода</a:t>
            </a:r>
            <a:r>
              <a:rPr lang="en-GB" altLang="it-IT" sz="1800" dirty="0">
                <a:solidFill>
                  <a:schemeClr val="tx2">
                    <a:lumMod val="75000"/>
                  </a:schemeClr>
                </a:solidFill>
                <a:latin typeface="Verdana" pitchFamily="34" charset="0"/>
                <a:ea typeface="Verdana" pitchFamily="34" charset="0"/>
              </a:rPr>
              <a:t> </a:t>
            </a:r>
            <a:r>
              <a:rPr lang="ru-RU" altLang="it-IT" sz="1800" dirty="0">
                <a:solidFill>
                  <a:schemeClr val="tx2">
                    <a:lumMod val="75000"/>
                  </a:schemeClr>
                </a:solidFill>
                <a:latin typeface="Verdana" pitchFamily="34" charset="0"/>
                <a:ea typeface="Verdana" pitchFamily="34" charset="0"/>
              </a:rPr>
              <a:t>сыра Чеддер.</a:t>
            </a:r>
            <a:endParaRPr lang="en-IE" altLang="it-IT" sz="18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9BDC5AA7-F80E-4168-AA7B-1193BA241758}"/>
              </a:ext>
            </a:extLst>
          </p:cNvPr>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A16408CA-E239-4B57-958F-A332A81A235A}"/>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pic>
        <p:nvPicPr>
          <p:cNvPr id="36870" name="Immagine 5" descr="NDS Pro software.png">
            <a:extLst>
              <a:ext uri="{FF2B5EF4-FFF2-40B4-BE49-F238E27FC236}">
                <a16:creationId xmlns:a16="http://schemas.microsoft.com/office/drawing/2014/main" id="{539E40CF-F1E1-4114-841A-3470AFE736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0644D82-A9DE-452A-915A-759770A80C73}"/>
              </a:ext>
            </a:extLst>
          </p:cNvPr>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8" name="Immagine 7">
            <a:extLst>
              <a:ext uri="{FF2B5EF4-FFF2-40B4-BE49-F238E27FC236}">
                <a16:creationId xmlns:a16="http://schemas.microsoft.com/office/drawing/2014/main" id="{8D278FBD-6434-423E-9D75-D509E2D7EBA3}"/>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9" name="Rectangle 18">
            <a:extLst>
              <a:ext uri="{FF2B5EF4-FFF2-40B4-BE49-F238E27FC236}">
                <a16:creationId xmlns:a16="http://schemas.microsoft.com/office/drawing/2014/main" id="{4ABE2D64-F45F-4800-97D1-FC0717F0AF21}"/>
              </a:ext>
            </a:extLst>
          </p:cNvPr>
          <p:cNvSpPr>
            <a:spLocks noGrp="1" noChangeArrowheads="1"/>
          </p:cNvSpPr>
          <p:nvPr>
            <p:ph idx="1"/>
          </p:nvPr>
        </p:nvSpPr>
        <p:spPr>
          <a:xfrm>
            <a:off x="2135560" y="2328393"/>
            <a:ext cx="8352928" cy="3671887"/>
          </a:xfrm>
        </p:spPr>
        <p:txBody>
          <a:bodyPr/>
          <a:lstStyle/>
          <a:p>
            <a:pPr algn="just">
              <a:lnSpc>
                <a:spcPct val="150000"/>
              </a:lnSpc>
              <a:spcBef>
                <a:spcPct val="50000"/>
              </a:spcBef>
              <a:buNone/>
              <a:defRPr/>
            </a:pPr>
            <a:r>
              <a:rPr lang="ru-RU" sz="2200" dirty="0">
                <a:solidFill>
                  <a:schemeClr val="tx2">
                    <a:lumMod val="75000"/>
                  </a:schemeClr>
                </a:solidFill>
                <a:latin typeface="Verdana" pitchFamily="34" charset="0"/>
                <a:ea typeface="Verdana" pitchFamily="34" charset="0"/>
              </a:rPr>
              <a:t>Целью данной презентации является:</a:t>
            </a:r>
            <a:endParaRPr lang="en-US" sz="2200" dirty="0">
              <a:solidFill>
                <a:schemeClr val="tx2">
                  <a:lumMod val="75000"/>
                </a:schemeClr>
              </a:solidFill>
              <a:latin typeface="Verdana" pitchFamily="34" charset="0"/>
              <a:ea typeface="Verdana" pitchFamily="34" charset="0"/>
            </a:endParaRPr>
          </a:p>
          <a:p>
            <a:pPr algn="just">
              <a:spcBef>
                <a:spcPts val="0"/>
              </a:spcBef>
              <a:defRPr/>
            </a:pPr>
            <a:r>
              <a:rPr lang="ru-RU" sz="2200" dirty="0">
                <a:solidFill>
                  <a:schemeClr val="tx2">
                    <a:lumMod val="75000"/>
                  </a:schemeClr>
                </a:solidFill>
                <a:latin typeface="Verdana" pitchFamily="34" charset="0"/>
                <a:ea typeface="Verdana" pitchFamily="34" charset="0"/>
              </a:rPr>
              <a:t>рассмотреть взаимосвязь между содержанием молочным жиром и белком и выходом сыра;</a:t>
            </a:r>
          </a:p>
          <a:p>
            <a:pPr algn="just">
              <a:spcBef>
                <a:spcPts val="0"/>
              </a:spcBef>
              <a:defRPr/>
            </a:pPr>
            <a:r>
              <a:rPr lang="ru-RU" sz="2200" dirty="0">
                <a:solidFill>
                  <a:schemeClr val="tx2">
                    <a:lumMod val="75000"/>
                  </a:schemeClr>
                </a:solidFill>
                <a:latin typeface="Verdana" pitchFamily="34" charset="0"/>
                <a:ea typeface="Verdana" pitchFamily="34" charset="0"/>
              </a:rPr>
              <a:t>рассмотреть другие факторы, которые могут оказать существенное влияние на выход сыра;</a:t>
            </a:r>
          </a:p>
          <a:p>
            <a:pPr algn="just">
              <a:spcBef>
                <a:spcPts val="0"/>
              </a:spcBef>
              <a:defRPr/>
            </a:pPr>
            <a:r>
              <a:rPr lang="ru-RU" sz="2200" dirty="0">
                <a:solidFill>
                  <a:schemeClr val="tx2">
                    <a:lumMod val="75000"/>
                  </a:schemeClr>
                </a:solidFill>
                <a:latin typeface="Verdana" pitchFamily="34" charset="0"/>
                <a:ea typeface="Verdana" pitchFamily="34" charset="0"/>
              </a:rPr>
              <a:t>выделить факторы, которые могут повлиять на состав молока молочных </a:t>
            </a:r>
            <a:r>
              <a:rPr lang="ru-RU" sz="2200" dirty="0" err="1">
                <a:solidFill>
                  <a:schemeClr val="tx2">
                    <a:lumMod val="75000"/>
                  </a:schemeClr>
                </a:solidFill>
                <a:latin typeface="Verdana" pitchFamily="34" charset="0"/>
                <a:ea typeface="Verdana" pitchFamily="34" charset="0"/>
              </a:rPr>
              <a:t>коров</a:t>
            </a:r>
            <a:r>
              <a:rPr lang="ru-RU" sz="2200" dirty="0">
                <a:solidFill>
                  <a:schemeClr val="tx2">
                    <a:lumMod val="75000"/>
                  </a:schemeClr>
                </a:solidFill>
                <a:latin typeface="Verdana" pitchFamily="34" charset="0"/>
                <a:ea typeface="Verdana" pitchFamily="34" charset="0"/>
              </a:rPr>
              <a:t> (диетические и другие факторы);</a:t>
            </a:r>
          </a:p>
          <a:p>
            <a:pPr algn="just">
              <a:spcBef>
                <a:spcPts val="0"/>
              </a:spcBef>
              <a:defRPr/>
            </a:pPr>
            <a:r>
              <a:rPr lang="ru-RU" sz="2200" dirty="0">
                <a:solidFill>
                  <a:schemeClr val="tx2">
                    <a:lumMod val="75000"/>
                  </a:schemeClr>
                </a:solidFill>
                <a:latin typeface="Verdana" pitchFamily="34" charset="0"/>
                <a:ea typeface="Verdana" pitchFamily="34" charset="0"/>
              </a:rPr>
              <a:t>обзор факторов кормления и управления для максимизации производства молочных компонентов;</a:t>
            </a:r>
          </a:p>
        </p:txBody>
      </p:sp>
      <p:pic>
        <p:nvPicPr>
          <p:cNvPr id="9221" name="Immagine 5" descr="NDS Pro software.png">
            <a:extLst>
              <a:ext uri="{FF2B5EF4-FFF2-40B4-BE49-F238E27FC236}">
                <a16:creationId xmlns:a16="http://schemas.microsoft.com/office/drawing/2014/main" id="{166A51E0-383E-4F0F-9C5E-539C7BAE96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id="{7DED018E-5C51-48AF-8628-CFD336E997AE}"/>
              </a:ext>
            </a:extLst>
          </p:cNvPr>
          <p:cNvSpPr txBox="1">
            <a:spLocks noChangeArrowheads="1"/>
          </p:cNvSpPr>
          <p:nvPr/>
        </p:nvSpPr>
        <p:spPr bwMode="auto">
          <a:xfrm>
            <a:off x="4367213" y="1277938"/>
            <a:ext cx="4005262" cy="495300"/>
          </a:xfrm>
          <a:prstGeom prst="rect">
            <a:avLst/>
          </a:prstGeom>
          <a:solidFill>
            <a:schemeClr val="tx1">
              <a:alpha val="0"/>
            </a:schemeClr>
          </a:solidFill>
          <a:ln w="9525">
            <a:solidFill>
              <a:schemeClr val="bg1"/>
            </a:solidFill>
            <a:miter lim="800000"/>
            <a:headEnd/>
            <a:tailEnd/>
          </a:ln>
        </p:spPr>
        <p:txBody>
          <a:bodyPr/>
          <a:lstStyle/>
          <a:p>
            <a:pPr algn="ctr" defTabSz="585788">
              <a:defRPr/>
            </a:pPr>
            <a:r>
              <a:rPr lang="ru-RU" sz="2200" dirty="0">
                <a:solidFill>
                  <a:schemeClr val="tx2">
                    <a:lumMod val="75000"/>
                  </a:schemeClr>
                </a:solidFill>
                <a:effectLst>
                  <a:outerShdw blurRad="38100" dist="38100" dir="2700000" algn="tl">
                    <a:srgbClr val="C0C0C0"/>
                  </a:outerShdw>
                </a:effectLst>
                <a:latin typeface="Tahoma" pitchFamily="34" charset="0"/>
                <a:ea typeface="Tahoma" pitchFamily="34" charset="0"/>
                <a:cs typeface="Tahoma" pitchFamily="34" charset="0"/>
              </a:rPr>
              <a:t>СЫР ИЗ НАШЕГО МОЛОКА</a:t>
            </a:r>
            <a:endParaRPr lang="it-IT" sz="2200" dirty="0">
              <a:solidFill>
                <a:schemeClr val="tx2"/>
              </a:solidFill>
              <a:effectLst>
                <a:outerShdw blurRad="38100" dist="38100" dir="2700000" algn="tl">
                  <a:srgbClr val="C0C0C0"/>
                </a:outerShdw>
              </a:effectLst>
              <a:latin typeface="Verdana" pitchFamily="34" charset="0"/>
            </a:endParaRPr>
          </a:p>
        </p:txBody>
      </p:sp>
      <p:sp>
        <p:nvSpPr>
          <p:cNvPr id="10" name="Rettangolo 9">
            <a:extLst>
              <a:ext uri="{FF2B5EF4-FFF2-40B4-BE49-F238E27FC236}">
                <a16:creationId xmlns:a16="http://schemas.microsoft.com/office/drawing/2014/main" id="{E83EE9BE-5F26-448A-91B4-F75EC193DDEF}"/>
              </a:ext>
            </a:extLst>
          </p:cNvPr>
          <p:cNvSpPr/>
          <p:nvPr/>
        </p:nvSpPr>
        <p:spPr>
          <a:xfrm>
            <a:off x="5231904" y="1835372"/>
            <a:ext cx="2710532" cy="430887"/>
          </a:xfrm>
          <a:prstGeom prst="rect">
            <a:avLst/>
          </a:prstGeom>
        </p:spPr>
        <p:txBody>
          <a:bodyPr wrap="square">
            <a:spAutoFit/>
          </a:bodyPr>
          <a:lstStyle/>
          <a:p>
            <a:pPr>
              <a:defRPr/>
            </a:pPr>
            <a:r>
              <a:rPr lang="ru-RU" sz="2200" b="0" dirty="0">
                <a:solidFill>
                  <a:schemeClr val="tx2">
                    <a:lumMod val="75000"/>
                  </a:schemeClr>
                </a:solidFill>
                <a:latin typeface="Verdana" pitchFamily="34" charset="0"/>
                <a:ea typeface="Verdana" pitchFamily="34" charset="0"/>
              </a:rPr>
              <a:t>План доклада</a:t>
            </a:r>
            <a:r>
              <a:rPr lang="en-US" sz="2200" b="0" dirty="0">
                <a:solidFill>
                  <a:schemeClr val="tx2">
                    <a:lumMod val="75000"/>
                  </a:schemeClr>
                </a:solidFill>
                <a:latin typeface="Verdana" pitchFamily="34" charset="0"/>
                <a:ea typeface="Verdana" pitchFamily="34" charset="0"/>
              </a:rPr>
              <a:t> </a:t>
            </a:r>
            <a:endParaRPr lang="it-IT" sz="2200" b="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D381C9A-72CB-4859-A961-AC3120C4AB84}"/>
              </a:ext>
            </a:extLst>
          </p:cNvPr>
          <p:cNvSpPr>
            <a:spLocks noGrp="1"/>
          </p:cNvSpPr>
          <p:nvPr>
            <p:ph type="title" idx="4294967295"/>
          </p:nvPr>
        </p:nvSpPr>
        <p:spPr>
          <a:xfrm>
            <a:off x="4151313" y="1065213"/>
            <a:ext cx="4392612" cy="463550"/>
          </a:xfrm>
        </p:spPr>
        <p:txBody>
          <a:bodyPr anchor="ctr"/>
          <a:lstStyle/>
          <a:p>
            <a:pPr eaLnBrk="1" hangingPunct="1">
              <a:defRPr/>
            </a:pPr>
            <a:r>
              <a:rPr lang="ru-RU" altLang="it-IT" sz="2200" b="1" dirty="0">
                <a:solidFill>
                  <a:schemeClr val="tx2">
                    <a:lumMod val="75000"/>
                  </a:schemeClr>
                </a:solidFill>
                <a:latin typeface="Verdana" pitchFamily="34" charset="0"/>
                <a:ea typeface="Verdana" pitchFamily="34" charset="0"/>
                <a:cs typeface="+mn-cs"/>
              </a:rPr>
              <a:t>Кол-во соматических клеток молока (</a:t>
            </a:r>
            <a:r>
              <a:rPr lang="en-GB" altLang="it-IT" sz="2200" b="1" dirty="0">
                <a:solidFill>
                  <a:schemeClr val="tx2">
                    <a:lumMod val="75000"/>
                  </a:schemeClr>
                </a:solidFill>
                <a:latin typeface="Verdana" pitchFamily="34" charset="0"/>
                <a:ea typeface="Verdana" pitchFamily="34" charset="0"/>
                <a:cs typeface="+mn-cs"/>
              </a:rPr>
              <a:t>SCC</a:t>
            </a:r>
            <a:r>
              <a:rPr lang="ru-RU" altLang="it-IT" sz="2200" b="1" dirty="0">
                <a:solidFill>
                  <a:schemeClr val="tx2">
                    <a:lumMod val="75000"/>
                  </a:schemeClr>
                </a:solidFill>
                <a:latin typeface="Verdana" pitchFamily="34" charset="0"/>
                <a:ea typeface="Verdana" pitchFamily="34" charset="0"/>
                <a:cs typeface="+mn-cs"/>
              </a:rPr>
              <a:t>)</a:t>
            </a:r>
            <a:r>
              <a:rPr lang="en-GB" altLang="it-IT" sz="2200" b="1" dirty="0">
                <a:solidFill>
                  <a:schemeClr val="tx2">
                    <a:lumMod val="75000"/>
                  </a:schemeClr>
                </a:solidFill>
                <a:latin typeface="Verdana" pitchFamily="34" charset="0"/>
                <a:ea typeface="Verdana" pitchFamily="34" charset="0"/>
                <a:cs typeface="+mn-cs"/>
              </a:rPr>
              <a:t> - </a:t>
            </a:r>
            <a:r>
              <a:rPr lang="ru-RU" altLang="it-IT" sz="2200" b="1" dirty="0">
                <a:solidFill>
                  <a:schemeClr val="tx2">
                    <a:lumMod val="75000"/>
                  </a:schemeClr>
                </a:solidFill>
                <a:latin typeface="Verdana" pitchFamily="34" charset="0"/>
                <a:ea typeface="Verdana" pitchFamily="34" charset="0"/>
                <a:cs typeface="+mn-cs"/>
              </a:rPr>
              <a:t>заключение</a:t>
            </a:r>
            <a:endParaRPr lang="en-IE" altLang="it-IT" sz="2200" b="1" dirty="0">
              <a:solidFill>
                <a:schemeClr val="tx2">
                  <a:lumMod val="75000"/>
                </a:schemeClr>
              </a:solidFill>
              <a:latin typeface="Verdana" pitchFamily="34" charset="0"/>
              <a:ea typeface="Verdana" pitchFamily="34" charset="0"/>
              <a:cs typeface="+mn-cs"/>
            </a:endParaRPr>
          </a:p>
        </p:txBody>
      </p:sp>
      <p:sp>
        <p:nvSpPr>
          <p:cNvPr id="35843" name="Content Placeholder 2">
            <a:extLst>
              <a:ext uri="{FF2B5EF4-FFF2-40B4-BE49-F238E27FC236}">
                <a16:creationId xmlns:a16="http://schemas.microsoft.com/office/drawing/2014/main" id="{9F33CDD9-DC1D-46F4-9E90-4AE42B850528}"/>
              </a:ext>
            </a:extLst>
          </p:cNvPr>
          <p:cNvSpPr>
            <a:spLocks noGrp="1"/>
          </p:cNvSpPr>
          <p:nvPr>
            <p:ph idx="4294967295"/>
          </p:nvPr>
        </p:nvSpPr>
        <p:spPr>
          <a:xfrm>
            <a:off x="1689346" y="1833562"/>
            <a:ext cx="9526587" cy="4235450"/>
          </a:xfrm>
        </p:spPr>
        <p:txBody>
          <a:bodyPr/>
          <a:lstStyle/>
          <a:p>
            <a:pPr algn="just" eaLnBrk="1" hangingPunct="1">
              <a:defRPr/>
            </a:pPr>
            <a:r>
              <a:rPr lang="ru-RU" altLang="it-IT" sz="1800" dirty="0">
                <a:solidFill>
                  <a:schemeClr val="tx2">
                    <a:lumMod val="75000"/>
                  </a:schemeClr>
                </a:solidFill>
                <a:latin typeface="Verdana" pitchFamily="34" charset="0"/>
                <a:ea typeface="Verdana" pitchFamily="34" charset="0"/>
              </a:rPr>
              <a:t>Высокий уровень</a:t>
            </a:r>
            <a:r>
              <a:rPr lang="en-GB" altLang="it-IT" sz="1800" dirty="0">
                <a:solidFill>
                  <a:schemeClr val="tx2">
                    <a:lumMod val="75000"/>
                  </a:schemeClr>
                </a:solidFill>
                <a:latin typeface="Verdana" pitchFamily="34" charset="0"/>
                <a:ea typeface="Verdana" pitchFamily="34" charset="0"/>
              </a:rPr>
              <a:t> SCC </a:t>
            </a:r>
            <a:r>
              <a:rPr lang="ru-RU" sz="1800" dirty="0">
                <a:solidFill>
                  <a:schemeClr val="tx2">
                    <a:lumMod val="75000"/>
                  </a:schemeClr>
                </a:solidFill>
                <a:latin typeface="Verdana" pitchFamily="34" charset="0"/>
                <a:ea typeface="Verdana" pitchFamily="34" charset="0"/>
              </a:rPr>
              <a:t>отрицательно влияет на выход сыра и рентабельность производства сыра</a:t>
            </a:r>
            <a:endParaRPr lang="en-GB" altLang="it-IT" sz="1800" dirty="0">
              <a:solidFill>
                <a:schemeClr val="tx2">
                  <a:lumMod val="75000"/>
                </a:schemeClr>
              </a:solidFill>
              <a:latin typeface="Verdana" pitchFamily="34" charset="0"/>
              <a:ea typeface="Verdana" pitchFamily="34" charset="0"/>
            </a:endParaRPr>
          </a:p>
          <a:p>
            <a:pPr algn="just" eaLnBrk="1" hangingPunct="1">
              <a:defRPr/>
            </a:pPr>
            <a:endParaRPr lang="en-GB" altLang="it-IT" sz="1000" dirty="0">
              <a:solidFill>
                <a:schemeClr val="tx2">
                  <a:lumMod val="75000"/>
                </a:schemeClr>
              </a:solidFill>
              <a:latin typeface="Verdana" pitchFamily="34" charset="0"/>
              <a:ea typeface="Verdana" pitchFamily="34" charset="0"/>
            </a:endParaRPr>
          </a:p>
          <a:p>
            <a:pPr algn="just" eaLnBrk="1" hangingPunct="1">
              <a:defRPr/>
            </a:pPr>
            <a:r>
              <a:rPr lang="ru-RU" sz="1800" dirty="0">
                <a:solidFill>
                  <a:schemeClr val="tx2">
                    <a:lumMod val="75000"/>
                  </a:schemeClr>
                </a:solidFill>
                <a:latin typeface="Verdana" pitchFamily="34" charset="0"/>
                <a:ea typeface="Verdana" pitchFamily="34" charset="0"/>
              </a:rPr>
              <a:t>Денежные потери в результате 2% снижения выхода сыра при увеличении SCC с 100x1000 до 500x1000 клеток/мл составляют  4000 евро в день для сыроварни Чеддер, перерабатывающей 1 млн. литров молока в день (на свежую сырную массу ~ € 2,0 / кг)</a:t>
            </a:r>
          </a:p>
          <a:p>
            <a:pPr algn="just" eaLnBrk="1" hangingPunct="1">
              <a:defRPr/>
            </a:pPr>
            <a:endParaRPr lang="en-GB" altLang="it-IT" sz="1000" dirty="0">
              <a:solidFill>
                <a:schemeClr val="tx2">
                  <a:lumMod val="75000"/>
                </a:schemeClr>
              </a:solidFill>
              <a:latin typeface="Verdana" pitchFamily="34" charset="0"/>
              <a:ea typeface="Verdana" pitchFamily="34" charset="0"/>
            </a:endParaRPr>
          </a:p>
          <a:p>
            <a:pPr algn="just" eaLnBrk="1" hangingPunct="1">
              <a:defRPr/>
            </a:pPr>
            <a:r>
              <a:rPr lang="ru-RU" sz="1800" dirty="0">
                <a:solidFill>
                  <a:schemeClr val="tx2">
                    <a:lumMod val="75000"/>
                  </a:schemeClr>
                </a:solidFill>
                <a:latin typeface="Verdana" pitchFamily="34" charset="0"/>
                <a:ea typeface="Verdana" pitchFamily="34" charset="0"/>
              </a:rPr>
              <a:t>Необходимо уменьшить SCC за счет использования:</a:t>
            </a:r>
            <a:endParaRPr lang="en-GB" altLang="it-IT" sz="1800" dirty="0">
              <a:solidFill>
                <a:schemeClr val="tx2">
                  <a:lumMod val="75000"/>
                </a:schemeClr>
              </a:solidFill>
              <a:latin typeface="Verdana" pitchFamily="34" charset="0"/>
              <a:ea typeface="Verdana" pitchFamily="34" charset="0"/>
            </a:endParaRPr>
          </a:p>
          <a:p>
            <a:pPr lvl="1" algn="just" eaLnBrk="1" hangingPunct="1">
              <a:defRPr/>
            </a:pPr>
            <a:r>
              <a:rPr lang="ru-RU" altLang="it-IT" sz="1600" dirty="0">
                <a:solidFill>
                  <a:schemeClr val="tx2">
                    <a:lumMod val="75000"/>
                  </a:schemeClr>
                </a:solidFill>
                <a:latin typeface="Verdana" pitchFamily="34" charset="0"/>
                <a:ea typeface="Verdana" pitchFamily="34" charset="0"/>
              </a:rPr>
              <a:t>Проверенные на практике методики</a:t>
            </a:r>
            <a:endParaRPr lang="en-GB" altLang="it-IT" sz="1600" dirty="0">
              <a:solidFill>
                <a:schemeClr val="tx2">
                  <a:lumMod val="75000"/>
                </a:schemeClr>
              </a:solidFill>
              <a:latin typeface="Verdana" pitchFamily="34" charset="0"/>
              <a:ea typeface="Verdana" pitchFamily="34" charset="0"/>
            </a:endParaRPr>
          </a:p>
          <a:p>
            <a:pPr lvl="1" algn="just" eaLnBrk="1" hangingPunct="1">
              <a:defRPr/>
            </a:pPr>
            <a:r>
              <a:rPr lang="ru-RU" altLang="it-IT" sz="1600" dirty="0">
                <a:solidFill>
                  <a:schemeClr val="tx2">
                    <a:lumMod val="75000"/>
                  </a:schemeClr>
                </a:solidFill>
                <a:latin typeface="Verdana" pitchFamily="34" charset="0"/>
                <a:ea typeface="Verdana" pitchFamily="34" charset="0"/>
              </a:rPr>
              <a:t>Следование требованиям регуляторных норм</a:t>
            </a:r>
            <a:endParaRPr lang="en-GB" altLang="it-IT" sz="1600" dirty="0">
              <a:solidFill>
                <a:schemeClr val="tx2">
                  <a:lumMod val="75000"/>
                </a:schemeClr>
              </a:solidFill>
              <a:latin typeface="Verdana" pitchFamily="34" charset="0"/>
              <a:ea typeface="Verdana" pitchFamily="34" charset="0"/>
            </a:endParaRPr>
          </a:p>
          <a:p>
            <a:pPr lvl="1" algn="just" eaLnBrk="1" hangingPunct="1">
              <a:defRPr/>
            </a:pPr>
            <a:r>
              <a:rPr lang="ru-RU" altLang="it-IT" sz="1600" dirty="0">
                <a:solidFill>
                  <a:schemeClr val="tx2">
                    <a:lumMod val="75000"/>
                  </a:schemeClr>
                </a:solidFill>
                <a:latin typeface="Verdana" pitchFamily="34" charset="0"/>
                <a:ea typeface="Verdana" pitchFamily="34" charset="0"/>
              </a:rPr>
              <a:t>Финансовое стимулирование</a:t>
            </a:r>
          </a:p>
          <a:p>
            <a:pPr lvl="1" algn="just" eaLnBrk="1" hangingPunct="1">
              <a:defRPr/>
            </a:pPr>
            <a:endParaRPr lang="en-GB" altLang="it-IT" sz="1000" dirty="0">
              <a:solidFill>
                <a:schemeClr val="tx2">
                  <a:lumMod val="75000"/>
                </a:schemeClr>
              </a:solidFill>
              <a:latin typeface="Verdana" pitchFamily="34" charset="0"/>
              <a:ea typeface="Verdana" pitchFamily="34" charset="0"/>
            </a:endParaRPr>
          </a:p>
          <a:p>
            <a:pPr algn="just" eaLnBrk="1" hangingPunct="1">
              <a:defRPr/>
            </a:pPr>
            <a:r>
              <a:rPr lang="ru-RU" sz="1800" dirty="0">
                <a:solidFill>
                  <a:schemeClr val="tx2">
                    <a:lumMod val="75000"/>
                  </a:schemeClr>
                </a:solidFill>
                <a:latin typeface="Verdana" pitchFamily="34" charset="0"/>
                <a:ea typeface="Verdana" pitchFamily="34" charset="0"/>
              </a:rPr>
              <a:t>Качество молока способствует конкурентному преимуществу для молочной промышленности – качество жизненно важно для успешной конкуренции на международных рынках</a:t>
            </a:r>
            <a:endParaRPr lang="en-IE" altLang="it-IT" sz="1800" dirty="0">
              <a:solidFill>
                <a:schemeClr val="tx2">
                  <a:lumMod val="75000"/>
                </a:schemeClr>
              </a:solidFill>
              <a:latin typeface="Verdana" pitchFamily="34" charset="0"/>
              <a:ea typeface="Verdana" pitchFamily="34" charset="0"/>
            </a:endParaRPr>
          </a:p>
        </p:txBody>
      </p:sp>
      <p:pic>
        <p:nvPicPr>
          <p:cNvPr id="4" name="Immagine 3">
            <a:extLst>
              <a:ext uri="{FF2B5EF4-FFF2-40B4-BE49-F238E27FC236}">
                <a16:creationId xmlns:a16="http://schemas.microsoft.com/office/drawing/2014/main" id="{F632BE01-0310-4549-B77B-67C70FB92824}"/>
              </a:ext>
            </a:extLst>
          </p:cNvPr>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2660B29A-8E62-46B0-9AF9-2FA6C3798B26}"/>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pic>
        <p:nvPicPr>
          <p:cNvPr id="37894" name="Immagine 5" descr="NDS Pro software.png">
            <a:extLst>
              <a:ext uri="{FF2B5EF4-FFF2-40B4-BE49-F238E27FC236}">
                <a16:creationId xmlns:a16="http://schemas.microsoft.com/office/drawing/2014/main" id="{F9410185-2FF4-4415-ACA9-CE6BB1E8B0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2">
            <a:extLst>
              <a:ext uri="{FF2B5EF4-FFF2-40B4-BE49-F238E27FC236}">
                <a16:creationId xmlns:a16="http://schemas.microsoft.com/office/drawing/2014/main" id="{FA6130A2-A217-4CAF-B2A5-392D9C0EEA33}"/>
              </a:ext>
            </a:extLst>
          </p:cNvPr>
          <p:cNvSpPr>
            <a:spLocks noChangeArrowheads="1"/>
          </p:cNvSpPr>
          <p:nvPr/>
        </p:nvSpPr>
        <p:spPr bwMode="auto">
          <a:xfrm>
            <a:off x="1852960" y="2404034"/>
            <a:ext cx="8541642" cy="37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lnSpc>
                <a:spcPct val="150000"/>
              </a:lnSpc>
              <a:defRPr/>
            </a:pPr>
            <a:r>
              <a:rPr lang="ru-RU" b="0" dirty="0">
                <a:solidFill>
                  <a:schemeClr val="tx2">
                    <a:lumMod val="75000"/>
                  </a:schemeClr>
                </a:solidFill>
                <a:latin typeface="Verdana" pitchFamily="34" charset="0"/>
                <a:ea typeface="Verdana" pitchFamily="34" charset="0"/>
              </a:rPr>
              <a:t>Кормовые факторы могут сильно влиять на состав молока молочных </a:t>
            </a:r>
            <a:r>
              <a:rPr lang="ru-RU" b="0" dirty="0" err="1">
                <a:solidFill>
                  <a:schemeClr val="tx2">
                    <a:lumMod val="75000"/>
                  </a:schemeClr>
                </a:solidFill>
                <a:latin typeface="Verdana" pitchFamily="34" charset="0"/>
                <a:ea typeface="Verdana" pitchFamily="34" charset="0"/>
              </a:rPr>
              <a:t>коров</a:t>
            </a:r>
            <a:r>
              <a:rPr lang="ru-RU" b="0" dirty="0">
                <a:solidFill>
                  <a:schemeClr val="tx2">
                    <a:lumMod val="75000"/>
                  </a:schemeClr>
                </a:solidFill>
                <a:latin typeface="Verdana" pitchFamily="34" charset="0"/>
                <a:ea typeface="Verdana" pitchFamily="34" charset="0"/>
              </a:rPr>
              <a:t>, а питание предлагает наиболее эффективные средства быстрого изменения состава молока.</a:t>
            </a:r>
            <a:br>
              <a:rPr lang="ru-RU" b="0" dirty="0">
                <a:solidFill>
                  <a:schemeClr val="tx2">
                    <a:lumMod val="75000"/>
                  </a:schemeClr>
                </a:solidFill>
                <a:latin typeface="Verdana" pitchFamily="34" charset="0"/>
                <a:ea typeface="Verdana" pitchFamily="34" charset="0"/>
              </a:rPr>
            </a:b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Среди компонентов молока (жир, белок, лактоза, минералы и витамины) жир и белок являются двумя наиболее подверженными изменениям в результате диетических манипуляций.</a:t>
            </a:r>
            <a:endParaRPr lang="en-US" altLang="it-IT" b="0" dirty="0">
              <a:solidFill>
                <a:schemeClr val="tx2">
                  <a:lumMod val="75000"/>
                </a:schemeClr>
              </a:solidFill>
              <a:latin typeface="Verdana" pitchFamily="34" charset="0"/>
              <a:ea typeface="Verdana" pitchFamily="34" charset="0"/>
            </a:endParaRPr>
          </a:p>
        </p:txBody>
      </p:sp>
      <p:sp>
        <p:nvSpPr>
          <p:cNvPr id="38915" name="Rettangolo 12">
            <a:extLst>
              <a:ext uri="{FF2B5EF4-FFF2-40B4-BE49-F238E27FC236}">
                <a16:creationId xmlns:a16="http://schemas.microsoft.com/office/drawing/2014/main" id="{C40B9C27-F3B2-47C2-B0AA-B745B17F56DB}"/>
              </a:ext>
            </a:extLst>
          </p:cNvPr>
          <p:cNvSpPr>
            <a:spLocks noChangeArrowheads="1"/>
          </p:cNvSpPr>
          <p:nvPr/>
        </p:nvSpPr>
        <p:spPr bwMode="auto">
          <a:xfrm>
            <a:off x="3387725" y="1484313"/>
            <a:ext cx="54721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a:defRPr/>
            </a:pPr>
            <a:r>
              <a:rPr lang="ru-RU" altLang="it-IT" sz="2200" dirty="0">
                <a:solidFill>
                  <a:schemeClr val="tx2">
                    <a:lumMod val="75000"/>
                  </a:schemeClr>
                </a:solidFill>
                <a:latin typeface="Verdana" pitchFamily="34" charset="0"/>
                <a:ea typeface="Verdana" pitchFamily="34" charset="0"/>
              </a:rPr>
              <a:t>Кормовые факторы, влияющие на состав коровьего молока</a:t>
            </a:r>
            <a:endParaRPr lang="it-IT" altLang="it-IT" sz="2200" dirty="0">
              <a:solidFill>
                <a:schemeClr val="tx2">
                  <a:lumMod val="75000"/>
                </a:schemeClr>
              </a:solidFill>
              <a:latin typeface="Verdana" pitchFamily="34" charset="0"/>
              <a:ea typeface="Verdana" pitchFamily="34" charset="0"/>
            </a:endParaRPr>
          </a:p>
        </p:txBody>
      </p:sp>
      <p:pic>
        <p:nvPicPr>
          <p:cNvPr id="38916" name="Immagine 5" descr="NDS Pro software.png">
            <a:extLst>
              <a:ext uri="{FF2B5EF4-FFF2-40B4-BE49-F238E27FC236}">
                <a16:creationId xmlns:a16="http://schemas.microsoft.com/office/drawing/2014/main" id="{4BFF6EAC-5952-42B1-B796-0D93BECFCD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2">
            <a:extLst>
              <a:ext uri="{FF2B5EF4-FFF2-40B4-BE49-F238E27FC236}">
                <a16:creationId xmlns:a16="http://schemas.microsoft.com/office/drawing/2014/main" id="{3AA55134-4B10-4066-B56B-D2764483EBA7}"/>
              </a:ext>
            </a:extLst>
          </p:cNvPr>
          <p:cNvSpPr>
            <a:spLocks noChangeArrowheads="1"/>
          </p:cNvSpPr>
          <p:nvPr/>
        </p:nvSpPr>
        <p:spPr bwMode="auto">
          <a:xfrm>
            <a:off x="2182813" y="2133600"/>
            <a:ext cx="81629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defRPr/>
            </a:pPr>
            <a:r>
              <a:rPr lang="ru-RU" b="0" dirty="0">
                <a:solidFill>
                  <a:schemeClr val="tx2">
                    <a:lumMod val="75000"/>
                  </a:schemeClr>
                </a:solidFill>
                <a:latin typeface="Verdana" pitchFamily="34" charset="0"/>
                <a:ea typeface="Verdana" pitchFamily="34" charset="0"/>
              </a:rPr>
              <a:t>Есть много факторов, которые могут влиять на молочный жир и белок, и многими из них можно управлять, чтобы вы могли достичь более высокого, чем в среднем, уровня компонентов молока.</a:t>
            </a:r>
          </a:p>
          <a:p>
            <a:pPr algn="just">
              <a:defRPr/>
            </a:pP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Концентрация против Доходности</a:t>
            </a:r>
          </a:p>
          <a:p>
            <a:pPr>
              <a:defRPr/>
            </a:pP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Имейте в виду, что стада, которые ниже среднего по породе, будут иметь больше возможностей для улучшения уровней компонентов.</a:t>
            </a: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Стада, которые уже выше среднего, могут добиться большего успеха, сосредоточившись на увеличении надоя молока, что увеличит общее количество вырабатываемого жира и белка.</a:t>
            </a:r>
            <a:endParaRPr lang="en-US" altLang="it-IT" sz="1200" b="0" dirty="0">
              <a:solidFill>
                <a:schemeClr val="tx2">
                  <a:lumMod val="75000"/>
                </a:schemeClr>
              </a:solidFill>
              <a:latin typeface="Verdana" pitchFamily="34" charset="0"/>
              <a:ea typeface="Verdana" pitchFamily="34" charset="0"/>
            </a:endParaRPr>
          </a:p>
        </p:txBody>
      </p:sp>
      <p:sp>
        <p:nvSpPr>
          <p:cNvPr id="40963" name="Rettangolo 12">
            <a:extLst>
              <a:ext uri="{FF2B5EF4-FFF2-40B4-BE49-F238E27FC236}">
                <a16:creationId xmlns:a16="http://schemas.microsoft.com/office/drawing/2014/main" id="{BBC19DBC-32E4-4850-B309-08F0B2E7B395}"/>
              </a:ext>
            </a:extLst>
          </p:cNvPr>
          <p:cNvSpPr>
            <a:spLocks noChangeArrowheads="1"/>
          </p:cNvSpPr>
          <p:nvPr/>
        </p:nvSpPr>
        <p:spPr bwMode="auto">
          <a:xfrm>
            <a:off x="3026444" y="1364802"/>
            <a:ext cx="71294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pic>
        <p:nvPicPr>
          <p:cNvPr id="40964" name="Immagine 5" descr="NDS Pro software.png">
            <a:extLst>
              <a:ext uri="{FF2B5EF4-FFF2-40B4-BE49-F238E27FC236}">
                <a16:creationId xmlns:a16="http://schemas.microsoft.com/office/drawing/2014/main" id="{43D2FBB1-BA5C-457D-9DDD-849B001829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5" descr="NDS Pro software.png">
            <a:extLst>
              <a:ext uri="{FF2B5EF4-FFF2-40B4-BE49-F238E27FC236}">
                <a16:creationId xmlns:a16="http://schemas.microsoft.com/office/drawing/2014/main" id="{CE21BC8F-D7A1-49DE-A30F-3864E67EB3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43014" name="Rettangolo 1">
            <a:extLst>
              <a:ext uri="{FF2B5EF4-FFF2-40B4-BE49-F238E27FC236}">
                <a16:creationId xmlns:a16="http://schemas.microsoft.com/office/drawing/2014/main" id="{5B0164C0-2C35-4623-A2CA-8A6FCD544DAE}"/>
              </a:ext>
            </a:extLst>
          </p:cNvPr>
          <p:cNvSpPr>
            <a:spLocks noChangeArrowheads="1"/>
          </p:cNvSpPr>
          <p:nvPr/>
        </p:nvSpPr>
        <p:spPr bwMode="auto">
          <a:xfrm>
            <a:off x="833401" y="2420888"/>
            <a:ext cx="5545137" cy="37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lnSpc>
                <a:spcPct val="150000"/>
              </a:lnSpc>
              <a:defRPr/>
            </a:pPr>
            <a:r>
              <a:rPr lang="ru-RU" sz="1800" dirty="0">
                <a:solidFill>
                  <a:schemeClr val="tx2">
                    <a:lumMod val="75000"/>
                  </a:schemeClr>
                </a:solidFill>
                <a:latin typeface="Verdana" pitchFamily="34" charset="0"/>
                <a:ea typeface="Verdana" pitchFamily="34" charset="0"/>
              </a:rPr>
              <a:t>Стадия лактации </a:t>
            </a:r>
            <a:r>
              <a:rPr lang="ru-RU" sz="1800" b="0" dirty="0">
                <a:solidFill>
                  <a:schemeClr val="tx2">
                    <a:lumMod val="75000"/>
                  </a:schemeClr>
                </a:solidFill>
                <a:latin typeface="Verdana" pitchFamily="34" charset="0"/>
                <a:ea typeface="Verdana" pitchFamily="34" charset="0"/>
              </a:rPr>
              <a:t>очень сильно влияет на процентное содержание молочного белка и жира. Наибольшее количество белка и жира в молоке обнаруживается сразу после отела, в молозиве. Уровни падают до самой низкой точки между 25 и 50 днями после отела и достигают пика через 250 дней, когда производство молока начинает уменьшаться. </a:t>
            </a:r>
            <a:endParaRPr lang="en-US" altLang="it-IT" sz="1800" b="0" dirty="0">
              <a:latin typeface="Gotham A"/>
            </a:endParaRPr>
          </a:p>
        </p:txBody>
      </p:sp>
      <p:sp>
        <p:nvSpPr>
          <p:cNvPr id="43015" name="Rettangolo 2">
            <a:extLst>
              <a:ext uri="{FF2B5EF4-FFF2-40B4-BE49-F238E27FC236}">
                <a16:creationId xmlns:a16="http://schemas.microsoft.com/office/drawing/2014/main" id="{44FA3E85-F0EA-4079-800E-051CF583C04D}"/>
              </a:ext>
            </a:extLst>
          </p:cNvPr>
          <p:cNvSpPr>
            <a:spLocks noChangeArrowheads="1"/>
          </p:cNvSpPr>
          <p:nvPr/>
        </p:nvSpPr>
        <p:spPr bwMode="auto">
          <a:xfrm>
            <a:off x="2175702" y="1902469"/>
            <a:ext cx="2422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dirty="0">
                <a:solidFill>
                  <a:schemeClr val="tx2">
                    <a:lumMod val="75000"/>
                  </a:schemeClr>
                </a:solidFill>
                <a:latin typeface="Verdana" pitchFamily="34" charset="0"/>
                <a:ea typeface="Verdana" pitchFamily="34" charset="0"/>
              </a:rPr>
              <a:t>Прочие факторы</a:t>
            </a:r>
            <a:endParaRPr lang="en-US" altLang="it-IT" b="0" dirty="0">
              <a:solidFill>
                <a:schemeClr val="tx2">
                  <a:lumMod val="75000"/>
                </a:schemeClr>
              </a:solidFill>
              <a:latin typeface="Verdana" pitchFamily="34" charset="0"/>
              <a:ea typeface="Verdana" pitchFamily="34" charset="0"/>
            </a:endParaRPr>
          </a:p>
        </p:txBody>
      </p:sp>
      <p:pic>
        <p:nvPicPr>
          <p:cNvPr id="2" name="Immagine 3">
            <a:extLst>
              <a:ext uri="{FF2B5EF4-FFF2-40B4-BE49-F238E27FC236}">
                <a16:creationId xmlns:a16="http://schemas.microsoft.com/office/drawing/2014/main" id="{5017506B-126C-47E8-875E-9FC3AC899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925" y="1614488"/>
            <a:ext cx="4194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ttangolo 8">
            <a:extLst>
              <a:ext uri="{FF2B5EF4-FFF2-40B4-BE49-F238E27FC236}">
                <a16:creationId xmlns:a16="http://schemas.microsoft.com/office/drawing/2014/main" id="{BE72D22B-8E72-49BF-AF04-DEB6B58C923D}"/>
              </a:ext>
            </a:extLst>
          </p:cNvPr>
          <p:cNvSpPr>
            <a:spLocks noChangeArrowheads="1"/>
          </p:cNvSpPr>
          <p:nvPr/>
        </p:nvSpPr>
        <p:spPr bwMode="auto">
          <a:xfrm>
            <a:off x="7042150" y="3849688"/>
            <a:ext cx="4187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ru-RU" altLang="it-IT" sz="1500" b="0" dirty="0">
                <a:solidFill>
                  <a:srgbClr val="333333"/>
                </a:solidFill>
                <a:latin typeface="Gotham A"/>
              </a:rPr>
              <a:t>Изменение состава молока по стадиям лактации</a:t>
            </a:r>
            <a:endParaRPr lang="en-US" altLang="it-IT" sz="1500" b="0" dirty="0">
              <a:solidFill>
                <a:srgbClr val="333333"/>
              </a:solidFill>
              <a:latin typeface="Gotham A"/>
            </a:endParaRPr>
          </a:p>
        </p:txBody>
      </p:sp>
      <p:sp>
        <p:nvSpPr>
          <p:cNvPr id="10" name="Rettangolo 12">
            <a:extLst>
              <a:ext uri="{FF2B5EF4-FFF2-40B4-BE49-F238E27FC236}">
                <a16:creationId xmlns:a16="http://schemas.microsoft.com/office/drawing/2014/main" id="{F87AA678-7C5A-4D9E-B52E-865DACCF8F15}"/>
              </a:ext>
            </a:extLst>
          </p:cNvPr>
          <p:cNvSpPr>
            <a:spLocks noChangeArrowheads="1"/>
          </p:cNvSpPr>
          <p:nvPr/>
        </p:nvSpPr>
        <p:spPr bwMode="auto">
          <a:xfrm>
            <a:off x="2112765" y="1265207"/>
            <a:ext cx="73884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pic>
        <p:nvPicPr>
          <p:cNvPr id="43018" name="Immagine 1">
            <a:extLst>
              <a:ext uri="{FF2B5EF4-FFF2-40B4-BE49-F238E27FC236}">
                <a16:creationId xmlns:a16="http://schemas.microsoft.com/office/drawing/2014/main" id="{A7E3B774-86D5-4684-ACA0-81831F2833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5488" y="4217988"/>
            <a:ext cx="35655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Rettangolo 8">
            <a:extLst>
              <a:ext uri="{FF2B5EF4-FFF2-40B4-BE49-F238E27FC236}">
                <a16:creationId xmlns:a16="http://schemas.microsoft.com/office/drawing/2014/main" id="{07919EC3-6282-4A93-A462-24FD4E63421A}"/>
              </a:ext>
            </a:extLst>
          </p:cNvPr>
          <p:cNvSpPr>
            <a:spLocks noChangeArrowheads="1"/>
          </p:cNvSpPr>
          <p:nvPr/>
        </p:nvSpPr>
        <p:spPr bwMode="auto">
          <a:xfrm>
            <a:off x="8858250" y="6230938"/>
            <a:ext cx="10302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300">
                <a:solidFill>
                  <a:srgbClr val="333333"/>
                </a:solidFill>
                <a:latin typeface="Gotham A"/>
              </a:rPr>
              <a:t>Days in Milk</a:t>
            </a:r>
          </a:p>
        </p:txBody>
      </p:sp>
      <p:sp>
        <p:nvSpPr>
          <p:cNvPr id="43020" name="Rettangolo 8">
            <a:extLst>
              <a:ext uri="{FF2B5EF4-FFF2-40B4-BE49-F238E27FC236}">
                <a16:creationId xmlns:a16="http://schemas.microsoft.com/office/drawing/2014/main" id="{57F6EF5B-01EB-49B8-8948-7430471911EC}"/>
              </a:ext>
            </a:extLst>
          </p:cNvPr>
          <p:cNvSpPr>
            <a:spLocks noChangeArrowheads="1"/>
          </p:cNvSpPr>
          <p:nvPr/>
        </p:nvSpPr>
        <p:spPr bwMode="auto">
          <a:xfrm>
            <a:off x="7042150" y="6437313"/>
            <a:ext cx="34591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500" b="0">
                <a:solidFill>
                  <a:srgbClr val="333333"/>
                </a:solidFill>
                <a:latin typeface="Gotham A"/>
              </a:rPr>
              <a:t>Fat/Protein Ratio (</a:t>
            </a:r>
            <a:r>
              <a:rPr lang="it-IT" altLang="it-IT" sz="1500" b="0">
                <a:solidFill>
                  <a:srgbClr val="333333"/>
                </a:solidFill>
                <a:latin typeface="Gotham A"/>
              </a:rPr>
              <a:t>Buttchereit et al., 2010)</a:t>
            </a:r>
            <a:endParaRPr lang="en-US" altLang="it-IT" sz="1500" b="0">
              <a:solidFill>
                <a:srgbClr val="333333"/>
              </a:solidFill>
              <a:latin typeface="Gotham A"/>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5" descr="NDS Pro software.png">
            <a:extLst>
              <a:ext uri="{FF2B5EF4-FFF2-40B4-BE49-F238E27FC236}">
                <a16:creationId xmlns:a16="http://schemas.microsoft.com/office/drawing/2014/main" id="{764A1958-8C13-4EE8-964C-1E0218CCC0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43015" name="Rettangolo 2">
            <a:extLst>
              <a:ext uri="{FF2B5EF4-FFF2-40B4-BE49-F238E27FC236}">
                <a16:creationId xmlns:a16="http://schemas.microsoft.com/office/drawing/2014/main" id="{44FA3E85-F0EA-4079-800E-051CF583C04D}"/>
              </a:ext>
            </a:extLst>
          </p:cNvPr>
          <p:cNvSpPr>
            <a:spLocks noChangeArrowheads="1"/>
          </p:cNvSpPr>
          <p:nvPr/>
        </p:nvSpPr>
        <p:spPr bwMode="auto">
          <a:xfrm>
            <a:off x="1398588" y="1765300"/>
            <a:ext cx="2448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dirty="0">
                <a:solidFill>
                  <a:schemeClr val="tx2">
                    <a:lumMod val="75000"/>
                  </a:schemeClr>
                </a:solidFill>
                <a:latin typeface="Verdana" pitchFamily="34" charset="0"/>
                <a:ea typeface="Verdana" pitchFamily="34" charset="0"/>
              </a:rPr>
              <a:t>Стадия лактации</a:t>
            </a:r>
            <a:endParaRPr lang="en-US" altLang="it-IT" b="0" dirty="0">
              <a:solidFill>
                <a:schemeClr val="tx2">
                  <a:lumMod val="75000"/>
                </a:schemeClr>
              </a:solidFill>
              <a:latin typeface="Verdana" pitchFamily="34" charset="0"/>
              <a:ea typeface="Verdana" pitchFamily="34" charset="0"/>
            </a:endParaRPr>
          </a:p>
        </p:txBody>
      </p:sp>
      <p:sp>
        <p:nvSpPr>
          <p:cNvPr id="10" name="Rettangolo 12">
            <a:extLst>
              <a:ext uri="{FF2B5EF4-FFF2-40B4-BE49-F238E27FC236}">
                <a16:creationId xmlns:a16="http://schemas.microsoft.com/office/drawing/2014/main" id="{F87AA678-7C5A-4D9E-B52E-865DACCF8F15}"/>
              </a:ext>
            </a:extLst>
          </p:cNvPr>
          <p:cNvSpPr>
            <a:spLocks noChangeArrowheads="1"/>
          </p:cNvSpPr>
          <p:nvPr/>
        </p:nvSpPr>
        <p:spPr bwMode="auto">
          <a:xfrm>
            <a:off x="2625725" y="1146175"/>
            <a:ext cx="6826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45063" name="Rettangolo 8">
            <a:extLst>
              <a:ext uri="{FF2B5EF4-FFF2-40B4-BE49-F238E27FC236}">
                <a16:creationId xmlns:a16="http://schemas.microsoft.com/office/drawing/2014/main" id="{84ABEAAD-FB1C-47B7-975D-AB5E61E76755}"/>
              </a:ext>
            </a:extLst>
          </p:cNvPr>
          <p:cNvSpPr>
            <a:spLocks noChangeArrowheads="1"/>
          </p:cNvSpPr>
          <p:nvPr/>
        </p:nvSpPr>
        <p:spPr bwMode="auto">
          <a:xfrm>
            <a:off x="2625725" y="6376988"/>
            <a:ext cx="10302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300">
                <a:solidFill>
                  <a:srgbClr val="333333"/>
                </a:solidFill>
                <a:latin typeface="Gotham A"/>
              </a:rPr>
              <a:t>Days in Milk</a:t>
            </a:r>
          </a:p>
        </p:txBody>
      </p:sp>
      <p:pic>
        <p:nvPicPr>
          <p:cNvPr id="45064" name="Immagine 1">
            <a:extLst>
              <a:ext uri="{FF2B5EF4-FFF2-40B4-BE49-F238E27FC236}">
                <a16:creationId xmlns:a16="http://schemas.microsoft.com/office/drawing/2014/main" id="{32AD1274-50B8-4C7D-AD10-682D5BA4C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3105150"/>
            <a:ext cx="46291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Immagine 2">
            <a:extLst>
              <a:ext uri="{FF2B5EF4-FFF2-40B4-BE49-F238E27FC236}">
                <a16:creationId xmlns:a16="http://schemas.microsoft.com/office/drawing/2014/main" id="{255AD08F-2B8F-4677-9A41-21C900DD1F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081338"/>
            <a:ext cx="46196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ttangolo 8">
            <a:extLst>
              <a:ext uri="{FF2B5EF4-FFF2-40B4-BE49-F238E27FC236}">
                <a16:creationId xmlns:a16="http://schemas.microsoft.com/office/drawing/2014/main" id="{99B4CF15-DF5B-447A-A676-28761F6BCAC8}"/>
              </a:ext>
            </a:extLst>
          </p:cNvPr>
          <p:cNvSpPr>
            <a:spLocks noChangeArrowheads="1"/>
          </p:cNvSpPr>
          <p:nvPr/>
        </p:nvSpPr>
        <p:spPr bwMode="auto">
          <a:xfrm>
            <a:off x="7899400" y="6338888"/>
            <a:ext cx="10302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300">
                <a:solidFill>
                  <a:srgbClr val="333333"/>
                </a:solidFill>
                <a:latin typeface="Gotham A"/>
              </a:rPr>
              <a:t>Days in Milk</a:t>
            </a:r>
          </a:p>
        </p:txBody>
      </p:sp>
      <p:pic>
        <p:nvPicPr>
          <p:cNvPr id="45067" name="Immagine 3">
            <a:extLst>
              <a:ext uri="{FF2B5EF4-FFF2-40B4-BE49-F238E27FC236}">
                <a16:creationId xmlns:a16="http://schemas.microsoft.com/office/drawing/2014/main" id="{95DEA84D-2620-49F1-9F9B-073AC70C1C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9675" y="1654175"/>
            <a:ext cx="54689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ttangolo 4">
            <a:extLst>
              <a:ext uri="{FF2B5EF4-FFF2-40B4-BE49-F238E27FC236}">
                <a16:creationId xmlns:a16="http://schemas.microsoft.com/office/drawing/2014/main" id="{A1C66017-E111-4665-8BAA-160554E2285F}"/>
              </a:ext>
            </a:extLst>
          </p:cNvPr>
          <p:cNvSpPr>
            <a:spLocks noChangeArrowheads="1"/>
          </p:cNvSpPr>
          <p:nvPr/>
        </p:nvSpPr>
        <p:spPr bwMode="auto">
          <a:xfrm>
            <a:off x="1123950" y="2206625"/>
            <a:ext cx="3311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a:r>
              <a:rPr lang="ru-RU" altLang="it-IT" sz="1600" b="0" dirty="0"/>
              <a:t>Индивидуальная продуктивность </a:t>
            </a:r>
            <a:r>
              <a:rPr lang="it-IT" altLang="it-IT" sz="1600" b="0" dirty="0"/>
              <a:t>1,167 Brown Swiss </a:t>
            </a:r>
            <a:r>
              <a:rPr lang="ru-RU" altLang="it-IT" sz="1600" b="0" dirty="0" err="1"/>
              <a:t>коров</a:t>
            </a:r>
            <a:r>
              <a:rPr lang="en-US" altLang="it-IT" sz="1600" b="0" dirty="0"/>
              <a:t> </a:t>
            </a:r>
            <a:endParaRPr lang="it-IT" altLang="it-IT" sz="1600" b="0" dirty="0"/>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5" descr="NDS Pro software.png">
            <a:extLst>
              <a:ext uri="{FF2B5EF4-FFF2-40B4-BE49-F238E27FC236}">
                <a16:creationId xmlns:a16="http://schemas.microsoft.com/office/drawing/2014/main" id="{FDE413CE-608A-4136-BB01-0646F6C2AC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45062" name="Rettangolo 1">
            <a:extLst>
              <a:ext uri="{FF2B5EF4-FFF2-40B4-BE49-F238E27FC236}">
                <a16:creationId xmlns:a16="http://schemas.microsoft.com/office/drawing/2014/main" id="{AFEEAFF3-E7B8-414B-8F02-865AC99C703F}"/>
              </a:ext>
            </a:extLst>
          </p:cNvPr>
          <p:cNvSpPr>
            <a:spLocks noChangeArrowheads="1"/>
          </p:cNvSpPr>
          <p:nvPr/>
        </p:nvSpPr>
        <p:spPr bwMode="auto">
          <a:xfrm>
            <a:off x="1427163" y="2613025"/>
            <a:ext cx="9564687" cy="326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nSpc>
                <a:spcPct val="150000"/>
              </a:lnSpc>
              <a:defRPr/>
            </a:pPr>
            <a:r>
              <a:rPr lang="ru-RU" dirty="0">
                <a:solidFill>
                  <a:schemeClr val="tx2">
                    <a:lumMod val="75000"/>
                  </a:schemeClr>
                </a:solidFill>
                <a:latin typeface="Verdana" pitchFamily="34" charset="0"/>
                <a:ea typeface="Verdana" pitchFamily="34" charset="0"/>
              </a:rPr>
              <a:t>Возраст</a:t>
            </a:r>
            <a:r>
              <a:rPr lang="ru-RU" b="0" dirty="0">
                <a:solidFill>
                  <a:schemeClr val="tx2">
                    <a:lumMod val="75000"/>
                  </a:schemeClr>
                </a:solidFill>
                <a:latin typeface="Verdana" pitchFamily="34" charset="0"/>
                <a:ea typeface="Verdana" pitchFamily="34" charset="0"/>
              </a:rPr>
              <a:t>, как правило, приводит к снижению молочного жира и белка по мере взросления животного.</a:t>
            </a: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Молочный жир падает примерно на 0,2% каждый год с первой до пятой лактации, вероятно, в результате более высокой продуктивности и большего числа инфекций вымени.</a:t>
            </a: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Белок уменьшается с 0,02 до 0,05% при каждой лактации с возрастом животных.</a:t>
            </a:r>
            <a:endParaRPr lang="en-US" altLang="it-IT" b="0" dirty="0">
              <a:solidFill>
                <a:schemeClr val="tx2">
                  <a:lumMod val="75000"/>
                </a:schemeClr>
              </a:solidFill>
              <a:latin typeface="Verdana" pitchFamily="34" charset="0"/>
              <a:ea typeface="Verdana" pitchFamily="34" charset="0"/>
            </a:endParaRPr>
          </a:p>
        </p:txBody>
      </p:sp>
      <p:sp>
        <p:nvSpPr>
          <p:cNvPr id="8" name="Rettangolo 2">
            <a:extLst>
              <a:ext uri="{FF2B5EF4-FFF2-40B4-BE49-F238E27FC236}">
                <a16:creationId xmlns:a16="http://schemas.microsoft.com/office/drawing/2014/main" id="{4C9BD7FC-DA75-435E-981A-BE993FAC309F}"/>
              </a:ext>
            </a:extLst>
          </p:cNvPr>
          <p:cNvSpPr>
            <a:spLocks noChangeArrowheads="1"/>
          </p:cNvSpPr>
          <p:nvPr/>
        </p:nvSpPr>
        <p:spPr bwMode="auto">
          <a:xfrm>
            <a:off x="4727848" y="1938746"/>
            <a:ext cx="2422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dirty="0">
                <a:solidFill>
                  <a:schemeClr val="tx2">
                    <a:lumMod val="75000"/>
                  </a:schemeClr>
                </a:solidFill>
                <a:latin typeface="Verdana" pitchFamily="34" charset="0"/>
                <a:ea typeface="Verdana" pitchFamily="34" charset="0"/>
              </a:rPr>
              <a:t>Прочие факторы</a:t>
            </a:r>
            <a:endParaRPr lang="en-US" altLang="it-IT" b="0" dirty="0">
              <a:solidFill>
                <a:schemeClr val="tx2">
                  <a:lumMod val="75000"/>
                </a:schemeClr>
              </a:solidFill>
              <a:latin typeface="Verdana" pitchFamily="34" charset="0"/>
              <a:ea typeface="Verdana" pitchFamily="34" charset="0"/>
            </a:endParaRPr>
          </a:p>
        </p:txBody>
      </p:sp>
      <p:sp>
        <p:nvSpPr>
          <p:cNvPr id="9" name="Rettangolo 12">
            <a:extLst>
              <a:ext uri="{FF2B5EF4-FFF2-40B4-BE49-F238E27FC236}">
                <a16:creationId xmlns:a16="http://schemas.microsoft.com/office/drawing/2014/main" id="{FF7F036F-C16B-4DEF-834F-F646D9CFB39D}"/>
              </a:ext>
            </a:extLst>
          </p:cNvPr>
          <p:cNvSpPr>
            <a:spLocks noChangeArrowheads="1"/>
          </p:cNvSpPr>
          <p:nvPr/>
        </p:nvSpPr>
        <p:spPr bwMode="auto">
          <a:xfrm>
            <a:off x="2864519" y="1350288"/>
            <a:ext cx="72002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5" descr="NDS Pro software.png">
            <a:extLst>
              <a:ext uri="{FF2B5EF4-FFF2-40B4-BE49-F238E27FC236}">
                <a16:creationId xmlns:a16="http://schemas.microsoft.com/office/drawing/2014/main" id="{6DFBCBF4-1F76-4870-B67D-908FD29C50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43015" name="Rettangolo 2">
            <a:extLst>
              <a:ext uri="{FF2B5EF4-FFF2-40B4-BE49-F238E27FC236}">
                <a16:creationId xmlns:a16="http://schemas.microsoft.com/office/drawing/2014/main" id="{44FA3E85-F0EA-4079-800E-051CF583C04D}"/>
              </a:ext>
            </a:extLst>
          </p:cNvPr>
          <p:cNvSpPr>
            <a:spLocks noChangeArrowheads="1"/>
          </p:cNvSpPr>
          <p:nvPr/>
        </p:nvSpPr>
        <p:spPr bwMode="auto">
          <a:xfrm>
            <a:off x="1398588" y="1765300"/>
            <a:ext cx="23503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dirty="0">
                <a:solidFill>
                  <a:schemeClr val="tx2">
                    <a:lumMod val="75000"/>
                  </a:schemeClr>
                </a:solidFill>
                <a:latin typeface="Verdana" pitchFamily="34" charset="0"/>
                <a:ea typeface="Verdana" pitchFamily="34" charset="0"/>
              </a:rPr>
              <a:t>Номер лактации</a:t>
            </a:r>
            <a:endParaRPr lang="en-US" altLang="it-IT" b="0" dirty="0">
              <a:solidFill>
                <a:schemeClr val="tx2">
                  <a:lumMod val="75000"/>
                </a:schemeClr>
              </a:solidFill>
              <a:latin typeface="Verdana" pitchFamily="34" charset="0"/>
              <a:ea typeface="Verdana" pitchFamily="34" charset="0"/>
            </a:endParaRPr>
          </a:p>
        </p:txBody>
      </p:sp>
      <p:sp>
        <p:nvSpPr>
          <p:cNvPr id="10" name="Rettangolo 12">
            <a:extLst>
              <a:ext uri="{FF2B5EF4-FFF2-40B4-BE49-F238E27FC236}">
                <a16:creationId xmlns:a16="http://schemas.microsoft.com/office/drawing/2014/main" id="{F87AA678-7C5A-4D9E-B52E-865DACCF8F15}"/>
              </a:ext>
            </a:extLst>
          </p:cNvPr>
          <p:cNvSpPr>
            <a:spLocks noChangeArrowheads="1"/>
          </p:cNvSpPr>
          <p:nvPr/>
        </p:nvSpPr>
        <p:spPr bwMode="auto">
          <a:xfrm>
            <a:off x="3042022" y="1176700"/>
            <a:ext cx="7134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49159" name="Rettangolo 8">
            <a:extLst>
              <a:ext uri="{FF2B5EF4-FFF2-40B4-BE49-F238E27FC236}">
                <a16:creationId xmlns:a16="http://schemas.microsoft.com/office/drawing/2014/main" id="{E25D15CF-F8C5-4C1B-8AA5-B9B429811988}"/>
              </a:ext>
            </a:extLst>
          </p:cNvPr>
          <p:cNvSpPr>
            <a:spLocks noChangeArrowheads="1"/>
          </p:cNvSpPr>
          <p:nvPr/>
        </p:nvSpPr>
        <p:spPr bwMode="auto">
          <a:xfrm>
            <a:off x="2932113" y="6361113"/>
            <a:ext cx="5889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300">
                <a:solidFill>
                  <a:srgbClr val="333333"/>
                </a:solidFill>
                <a:latin typeface="Gotham A"/>
              </a:rPr>
              <a:t>Parity</a:t>
            </a:r>
          </a:p>
        </p:txBody>
      </p:sp>
      <p:sp>
        <p:nvSpPr>
          <p:cNvPr id="49160" name="Rettangolo 8">
            <a:extLst>
              <a:ext uri="{FF2B5EF4-FFF2-40B4-BE49-F238E27FC236}">
                <a16:creationId xmlns:a16="http://schemas.microsoft.com/office/drawing/2014/main" id="{61B419A1-FAF1-45C2-A2AC-0D3E6B0EAF5B}"/>
              </a:ext>
            </a:extLst>
          </p:cNvPr>
          <p:cNvSpPr>
            <a:spLocks noChangeArrowheads="1"/>
          </p:cNvSpPr>
          <p:nvPr/>
        </p:nvSpPr>
        <p:spPr bwMode="auto">
          <a:xfrm>
            <a:off x="8459788" y="6346825"/>
            <a:ext cx="5889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300">
                <a:solidFill>
                  <a:srgbClr val="333333"/>
                </a:solidFill>
                <a:latin typeface="Gotham A"/>
              </a:rPr>
              <a:t>Parity</a:t>
            </a:r>
          </a:p>
        </p:txBody>
      </p:sp>
      <p:pic>
        <p:nvPicPr>
          <p:cNvPr id="49161" name="Immagine 3">
            <a:extLst>
              <a:ext uri="{FF2B5EF4-FFF2-40B4-BE49-F238E27FC236}">
                <a16:creationId xmlns:a16="http://schemas.microsoft.com/office/drawing/2014/main" id="{3E1DC091-FE9C-4038-877A-50F5A05119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1654175"/>
            <a:ext cx="54689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Immagine 5">
            <a:extLst>
              <a:ext uri="{FF2B5EF4-FFF2-40B4-BE49-F238E27FC236}">
                <a16:creationId xmlns:a16="http://schemas.microsoft.com/office/drawing/2014/main" id="{D4A4AE15-BCA6-444B-993A-A0DD4230A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575" y="2994025"/>
            <a:ext cx="46196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Immagine 6">
            <a:extLst>
              <a:ext uri="{FF2B5EF4-FFF2-40B4-BE49-F238E27FC236}">
                <a16:creationId xmlns:a16="http://schemas.microsoft.com/office/drawing/2014/main" id="{874C1FF6-5723-4F76-9A48-2FAABA9FF4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5250" y="2976563"/>
            <a:ext cx="46196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Rettangolo 17">
            <a:extLst>
              <a:ext uri="{FF2B5EF4-FFF2-40B4-BE49-F238E27FC236}">
                <a16:creationId xmlns:a16="http://schemas.microsoft.com/office/drawing/2014/main" id="{6965FF45-16FB-4DCF-8AFE-3924B0344EC3}"/>
              </a:ext>
            </a:extLst>
          </p:cNvPr>
          <p:cNvSpPr>
            <a:spLocks noChangeArrowheads="1"/>
          </p:cNvSpPr>
          <p:nvPr/>
        </p:nvSpPr>
        <p:spPr bwMode="auto">
          <a:xfrm>
            <a:off x="894521" y="2086133"/>
            <a:ext cx="3311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ctr"/>
            <a:r>
              <a:rPr lang="ru-RU" altLang="it-IT" sz="1600" b="0" dirty="0"/>
              <a:t>Индивидуальные данные продуктивности </a:t>
            </a:r>
            <a:r>
              <a:rPr lang="it-IT" altLang="it-IT" sz="1600" b="0" dirty="0"/>
              <a:t>1,167 Brown Swiss cows</a:t>
            </a:r>
            <a:r>
              <a:rPr lang="en-US" altLang="it-IT" sz="1600" b="0" dirty="0"/>
              <a:t> </a:t>
            </a:r>
            <a:endParaRPr lang="it-IT" altLang="it-IT" sz="1600" b="0" dirty="0"/>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5" descr="NDS Pro software.png">
            <a:extLst>
              <a:ext uri="{FF2B5EF4-FFF2-40B4-BE49-F238E27FC236}">
                <a16:creationId xmlns:a16="http://schemas.microsoft.com/office/drawing/2014/main" id="{0E743F73-5645-449C-9F94-8AB4A7D06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47110" name="Rettangolo 1">
            <a:extLst>
              <a:ext uri="{FF2B5EF4-FFF2-40B4-BE49-F238E27FC236}">
                <a16:creationId xmlns:a16="http://schemas.microsoft.com/office/drawing/2014/main" id="{D5178B3B-1240-41DE-A828-632D38C05459}"/>
              </a:ext>
            </a:extLst>
          </p:cNvPr>
          <p:cNvSpPr>
            <a:spLocks noChangeArrowheads="1"/>
          </p:cNvSpPr>
          <p:nvPr/>
        </p:nvSpPr>
        <p:spPr bwMode="auto">
          <a:xfrm>
            <a:off x="551385" y="2185715"/>
            <a:ext cx="51846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defRPr/>
            </a:pPr>
            <a:r>
              <a:rPr lang="ru-RU" sz="1800" dirty="0">
                <a:solidFill>
                  <a:schemeClr val="tx2">
                    <a:lumMod val="75000"/>
                  </a:schemeClr>
                </a:solidFill>
                <a:latin typeface="Verdana" pitchFamily="34" charset="0"/>
                <a:ea typeface="Verdana" pitchFamily="34" charset="0"/>
              </a:rPr>
              <a:t>Сезон</a:t>
            </a:r>
            <a:r>
              <a:rPr lang="ru-RU" sz="1800" b="0" dirty="0">
                <a:solidFill>
                  <a:schemeClr val="tx2">
                    <a:lumMod val="75000"/>
                  </a:schemeClr>
                </a:solidFill>
                <a:latin typeface="Verdana" pitchFamily="34" charset="0"/>
                <a:ea typeface="Verdana" pitchFamily="34" charset="0"/>
              </a:rPr>
              <a:t> сильно влияет на молочный жир и белок. Жаркие, влажные месяцы (июль и август) снижают содержание жира и белка. В результате падения происходит постепенное увеличение содержания белка и жира в молоке, а пиковые уровни наблюдаются в холодные месяцы зимы.</a:t>
            </a:r>
          </a:p>
          <a:p>
            <a:pPr algn="just">
              <a:defRPr/>
            </a:pPr>
            <a:r>
              <a:rPr lang="ru-RU" sz="1800" b="0" dirty="0">
                <a:solidFill>
                  <a:schemeClr val="tx2">
                    <a:lumMod val="75000"/>
                  </a:schemeClr>
                </a:solidFill>
                <a:latin typeface="Verdana" pitchFamily="34" charset="0"/>
                <a:ea typeface="Verdana" pitchFamily="34" charset="0"/>
              </a:rPr>
              <a:t>По мере увеличения температуры в течение весны уровни компонентов постепенно снижаются. Эти изменения могут указывать на характер потребления корма, который летом ниже из-за изменений погоды и температуры.</a:t>
            </a:r>
            <a:endParaRPr lang="ru-RU" altLang="it-IT" sz="1800" b="0" dirty="0">
              <a:solidFill>
                <a:schemeClr val="tx2">
                  <a:lumMod val="75000"/>
                </a:schemeClr>
              </a:solidFill>
              <a:latin typeface="Verdana" pitchFamily="34" charset="0"/>
              <a:ea typeface="Verdana" pitchFamily="34" charset="0"/>
            </a:endParaRPr>
          </a:p>
          <a:p>
            <a:pPr algn="just">
              <a:defRPr/>
            </a:pPr>
            <a:endParaRPr lang="en-US" altLang="it-IT" sz="1800" b="0" dirty="0">
              <a:solidFill>
                <a:schemeClr val="tx2">
                  <a:lumMod val="75000"/>
                </a:schemeClr>
              </a:solidFill>
              <a:latin typeface="Verdana" pitchFamily="34" charset="0"/>
              <a:ea typeface="Verdana" pitchFamily="34" charset="0"/>
            </a:endParaRPr>
          </a:p>
        </p:txBody>
      </p:sp>
      <p:pic>
        <p:nvPicPr>
          <p:cNvPr id="51206" name="Picture 2" descr="https://extension.psu.edu/media/wysiwyg/extensions/catalog_product/0796f426085341a182b1a055638d5458/das-05-97-figure-1595b87384c033.gif">
            <a:extLst>
              <a:ext uri="{FF2B5EF4-FFF2-40B4-BE49-F238E27FC236}">
                <a16:creationId xmlns:a16="http://schemas.microsoft.com/office/drawing/2014/main" id="{956624DA-BF25-4E96-8EE0-19B231956E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475" y="1795463"/>
            <a:ext cx="602932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ttangolo 8">
            <a:extLst>
              <a:ext uri="{FF2B5EF4-FFF2-40B4-BE49-F238E27FC236}">
                <a16:creationId xmlns:a16="http://schemas.microsoft.com/office/drawing/2014/main" id="{A8A158F5-83EA-4A2D-81A8-1A1A183679BF}"/>
              </a:ext>
            </a:extLst>
          </p:cNvPr>
          <p:cNvSpPr>
            <a:spLocks noChangeArrowheads="1"/>
          </p:cNvSpPr>
          <p:nvPr/>
        </p:nvSpPr>
        <p:spPr bwMode="auto">
          <a:xfrm>
            <a:off x="7464425" y="6076950"/>
            <a:ext cx="3533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600" b="0">
                <a:solidFill>
                  <a:srgbClr val="333333"/>
                </a:solidFill>
                <a:latin typeface="Gotham A"/>
              </a:rPr>
              <a:t>Seasonal variation n milk fat and protein</a:t>
            </a:r>
          </a:p>
        </p:txBody>
      </p:sp>
      <p:sp>
        <p:nvSpPr>
          <p:cNvPr id="10" name="Rettangolo 2">
            <a:extLst>
              <a:ext uri="{FF2B5EF4-FFF2-40B4-BE49-F238E27FC236}">
                <a16:creationId xmlns:a16="http://schemas.microsoft.com/office/drawing/2014/main" id="{C18895FA-A9C1-437C-851F-791F683F3DCB}"/>
              </a:ext>
            </a:extLst>
          </p:cNvPr>
          <p:cNvSpPr>
            <a:spLocks noChangeArrowheads="1"/>
          </p:cNvSpPr>
          <p:nvPr/>
        </p:nvSpPr>
        <p:spPr bwMode="auto">
          <a:xfrm>
            <a:off x="2004488" y="1785605"/>
            <a:ext cx="2422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dirty="0">
                <a:solidFill>
                  <a:schemeClr val="tx2">
                    <a:lumMod val="75000"/>
                  </a:schemeClr>
                </a:solidFill>
                <a:latin typeface="Verdana" pitchFamily="34" charset="0"/>
                <a:ea typeface="Verdana" pitchFamily="34" charset="0"/>
              </a:rPr>
              <a:t>Прочие факторы</a:t>
            </a:r>
            <a:endParaRPr lang="en-US" altLang="it-IT" b="0" dirty="0">
              <a:solidFill>
                <a:schemeClr val="tx2">
                  <a:lumMod val="75000"/>
                </a:schemeClr>
              </a:solidFill>
              <a:latin typeface="Verdana" pitchFamily="34" charset="0"/>
              <a:ea typeface="Verdana" pitchFamily="34" charset="0"/>
            </a:endParaRPr>
          </a:p>
        </p:txBody>
      </p:sp>
      <p:sp>
        <p:nvSpPr>
          <p:cNvPr id="11" name="Rettangolo 12">
            <a:extLst>
              <a:ext uri="{FF2B5EF4-FFF2-40B4-BE49-F238E27FC236}">
                <a16:creationId xmlns:a16="http://schemas.microsoft.com/office/drawing/2014/main" id="{446B16A2-A085-49A6-804D-AD3B0AC09527}"/>
              </a:ext>
            </a:extLst>
          </p:cNvPr>
          <p:cNvSpPr>
            <a:spLocks noChangeArrowheads="1"/>
          </p:cNvSpPr>
          <p:nvPr/>
        </p:nvSpPr>
        <p:spPr bwMode="auto">
          <a:xfrm>
            <a:off x="2495600" y="1350963"/>
            <a:ext cx="6816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5" descr="NDS Pro software.png">
            <a:extLst>
              <a:ext uri="{FF2B5EF4-FFF2-40B4-BE49-F238E27FC236}">
                <a16:creationId xmlns:a16="http://schemas.microsoft.com/office/drawing/2014/main" id="{CD722D81-E457-4543-A6E2-E407067AB1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11" name="Rettangolo 12">
            <a:extLst>
              <a:ext uri="{FF2B5EF4-FFF2-40B4-BE49-F238E27FC236}">
                <a16:creationId xmlns:a16="http://schemas.microsoft.com/office/drawing/2014/main" id="{446B16A2-A085-49A6-804D-AD3B0AC09527}"/>
              </a:ext>
            </a:extLst>
          </p:cNvPr>
          <p:cNvSpPr>
            <a:spLocks noChangeArrowheads="1"/>
          </p:cNvSpPr>
          <p:nvPr/>
        </p:nvSpPr>
        <p:spPr bwMode="auto">
          <a:xfrm>
            <a:off x="3028685" y="1226334"/>
            <a:ext cx="71326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pic>
        <p:nvPicPr>
          <p:cNvPr id="53254" name="Picture 2" descr="http://www.izsler.it/izs_bs/allegati/525/ProteineCaseineMensile0203.jpg">
            <a:extLst>
              <a:ext uri="{FF2B5EF4-FFF2-40B4-BE49-F238E27FC236}">
                <a16:creationId xmlns:a16="http://schemas.microsoft.com/office/drawing/2014/main" id="{B8C3B9C8-3188-49F6-9173-062832DB76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88" y="1808163"/>
            <a:ext cx="78422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Box 5">
            <a:extLst>
              <a:ext uri="{FF2B5EF4-FFF2-40B4-BE49-F238E27FC236}">
                <a16:creationId xmlns:a16="http://schemas.microsoft.com/office/drawing/2014/main" id="{576A5FD0-E7E9-408F-95A7-AAE964B09010}"/>
              </a:ext>
            </a:extLst>
          </p:cNvPr>
          <p:cNvSpPr txBox="1">
            <a:spLocks noChangeArrowheads="1"/>
          </p:cNvSpPr>
          <p:nvPr/>
        </p:nvSpPr>
        <p:spPr bwMode="auto">
          <a:xfrm>
            <a:off x="5159375" y="2438400"/>
            <a:ext cx="162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a:t>Milk protein</a:t>
            </a:r>
          </a:p>
        </p:txBody>
      </p:sp>
      <p:sp>
        <p:nvSpPr>
          <p:cNvPr id="53256" name="TextBox 6">
            <a:extLst>
              <a:ext uri="{FF2B5EF4-FFF2-40B4-BE49-F238E27FC236}">
                <a16:creationId xmlns:a16="http://schemas.microsoft.com/office/drawing/2014/main" id="{1B41BE40-D862-44A9-A194-1ECB5F21F865}"/>
              </a:ext>
            </a:extLst>
          </p:cNvPr>
          <p:cNvSpPr txBox="1">
            <a:spLocks noChangeArrowheads="1"/>
          </p:cNvSpPr>
          <p:nvPr/>
        </p:nvSpPr>
        <p:spPr bwMode="auto">
          <a:xfrm>
            <a:off x="5791200" y="5732463"/>
            <a:ext cx="10271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a:t>Casein</a:t>
            </a: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5" descr="NDS Pro software.png">
            <a:extLst>
              <a:ext uri="{FF2B5EF4-FFF2-40B4-BE49-F238E27FC236}">
                <a16:creationId xmlns:a16="http://schemas.microsoft.com/office/drawing/2014/main" id="{CFF9AE6F-BB00-4C4C-8A81-30E05342AD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53254" name="Rettangolo 1">
            <a:extLst>
              <a:ext uri="{FF2B5EF4-FFF2-40B4-BE49-F238E27FC236}">
                <a16:creationId xmlns:a16="http://schemas.microsoft.com/office/drawing/2014/main" id="{81EF358E-9C28-4956-BF1F-ECC7691573FA}"/>
              </a:ext>
            </a:extLst>
          </p:cNvPr>
          <p:cNvSpPr>
            <a:spLocks noChangeArrowheads="1"/>
          </p:cNvSpPr>
          <p:nvPr/>
        </p:nvSpPr>
        <p:spPr bwMode="auto">
          <a:xfrm>
            <a:off x="1731963" y="2870200"/>
            <a:ext cx="8435975" cy="155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lnSpc>
                <a:spcPct val="150000"/>
              </a:lnSpc>
              <a:defRPr/>
            </a:pPr>
            <a:r>
              <a:rPr lang="ru-RU" sz="2200" b="0" dirty="0">
                <a:solidFill>
                  <a:schemeClr val="tx2">
                    <a:lumMod val="75000"/>
                  </a:schemeClr>
                </a:solidFill>
                <a:latin typeface="Verdana" pitchFamily="34" charset="0"/>
                <a:ea typeface="Verdana" pitchFamily="34" charset="0"/>
              </a:rPr>
              <a:t>Из всех факторов, влияющих на состав молока, способы и состав рациона кормления, способны быстро и резко изменить выработку жира и белка молока.</a:t>
            </a:r>
            <a:endParaRPr lang="en-US" altLang="it-IT" sz="2200" b="0" dirty="0">
              <a:latin typeface="Gotham A"/>
            </a:endParaRPr>
          </a:p>
        </p:txBody>
      </p:sp>
      <p:sp>
        <p:nvSpPr>
          <p:cNvPr id="53255" name="Rettangolo 7">
            <a:extLst>
              <a:ext uri="{FF2B5EF4-FFF2-40B4-BE49-F238E27FC236}">
                <a16:creationId xmlns:a16="http://schemas.microsoft.com/office/drawing/2014/main" id="{354CE8ED-1202-471B-8491-1703F0326C3B}"/>
              </a:ext>
            </a:extLst>
          </p:cNvPr>
          <p:cNvSpPr>
            <a:spLocks noChangeArrowheads="1"/>
          </p:cNvSpPr>
          <p:nvPr/>
        </p:nvSpPr>
        <p:spPr bwMode="auto">
          <a:xfrm>
            <a:off x="3240088" y="2106613"/>
            <a:ext cx="5884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b="0" dirty="0">
                <a:solidFill>
                  <a:schemeClr val="tx2">
                    <a:lumMod val="75000"/>
                  </a:schemeClr>
                </a:solidFill>
                <a:latin typeface="Verdana" pitchFamily="34" charset="0"/>
                <a:ea typeface="Verdana" pitchFamily="34" charset="0"/>
              </a:rPr>
              <a:t>Кормовые факторы и практики кормления</a:t>
            </a:r>
            <a:endParaRPr lang="en-US" altLang="it-IT" b="0" dirty="0">
              <a:solidFill>
                <a:schemeClr val="tx2">
                  <a:lumMod val="75000"/>
                </a:schemeClr>
              </a:solidFill>
              <a:latin typeface="Verdana" pitchFamily="34" charset="0"/>
              <a:ea typeface="Verdana" pitchFamily="34" charset="0"/>
            </a:endParaRPr>
          </a:p>
        </p:txBody>
      </p:sp>
      <p:sp>
        <p:nvSpPr>
          <p:cNvPr id="8" name="Rettangolo 12">
            <a:extLst>
              <a:ext uri="{FF2B5EF4-FFF2-40B4-BE49-F238E27FC236}">
                <a16:creationId xmlns:a16="http://schemas.microsoft.com/office/drawing/2014/main" id="{6D498347-103E-45A0-8657-525656CFD7D6}"/>
              </a:ext>
            </a:extLst>
          </p:cNvPr>
          <p:cNvSpPr>
            <a:spLocks noChangeArrowheads="1"/>
          </p:cNvSpPr>
          <p:nvPr/>
        </p:nvSpPr>
        <p:spPr bwMode="auto">
          <a:xfrm>
            <a:off x="2927648" y="1350963"/>
            <a:ext cx="69127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ttangolo 2">
            <a:extLst>
              <a:ext uri="{FF2B5EF4-FFF2-40B4-BE49-F238E27FC236}">
                <a16:creationId xmlns:a16="http://schemas.microsoft.com/office/drawing/2014/main" id="{3628BCB5-E32C-4AC5-8BD0-4437238FB4E1}"/>
              </a:ext>
            </a:extLst>
          </p:cNvPr>
          <p:cNvSpPr>
            <a:spLocks noChangeArrowheads="1"/>
          </p:cNvSpPr>
          <p:nvPr/>
        </p:nvSpPr>
        <p:spPr bwMode="auto">
          <a:xfrm>
            <a:off x="1343024" y="1916113"/>
            <a:ext cx="9649519" cy="9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lnSpc>
                <a:spcPct val="150000"/>
              </a:lnSpc>
              <a:defRPr/>
            </a:pPr>
            <a:r>
              <a:rPr lang="ru-RU" sz="1800" b="0" dirty="0">
                <a:solidFill>
                  <a:schemeClr val="tx2">
                    <a:lumMod val="75000"/>
                  </a:schemeClr>
                </a:solidFill>
                <a:latin typeface="Verdana" pitchFamily="34" charset="0"/>
                <a:ea typeface="Verdana" pitchFamily="34" charset="0"/>
              </a:rPr>
              <a:t>Сыр - это продукт, в котором сконцентрированы белок и жир молока, поэтому ясно, что выход сыра связан с содержанием казеина и жира в молоке.</a:t>
            </a:r>
            <a:r>
              <a:rPr lang="en-US" altLang="it-IT" b="0" dirty="0">
                <a:solidFill>
                  <a:schemeClr val="tx2">
                    <a:lumMod val="75000"/>
                  </a:schemeClr>
                </a:solidFill>
                <a:latin typeface="Verdana" pitchFamily="34" charset="0"/>
                <a:ea typeface="Verdana" pitchFamily="34" charset="0"/>
              </a:rPr>
              <a:t> </a:t>
            </a:r>
            <a:endParaRPr lang="it-IT" altLang="it-IT" b="0" dirty="0">
              <a:solidFill>
                <a:schemeClr val="tx2">
                  <a:lumMod val="75000"/>
                </a:schemeClr>
              </a:solidFill>
              <a:latin typeface="Verdana" pitchFamily="34" charset="0"/>
              <a:ea typeface="Verdana" pitchFamily="34" charset="0"/>
            </a:endParaRPr>
          </a:p>
        </p:txBody>
      </p:sp>
      <p:sp>
        <p:nvSpPr>
          <p:cNvPr id="11267" name="Rettangolo 3">
            <a:extLst>
              <a:ext uri="{FF2B5EF4-FFF2-40B4-BE49-F238E27FC236}">
                <a16:creationId xmlns:a16="http://schemas.microsoft.com/office/drawing/2014/main" id="{B2F21D5F-F3DF-4EAC-A4D4-32B59C6CD727}"/>
              </a:ext>
            </a:extLst>
          </p:cNvPr>
          <p:cNvSpPr>
            <a:spLocks noChangeArrowheads="1"/>
          </p:cNvSpPr>
          <p:nvPr/>
        </p:nvSpPr>
        <p:spPr bwMode="auto">
          <a:xfrm>
            <a:off x="1338872" y="3097408"/>
            <a:ext cx="4465638" cy="3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lnSpc>
                <a:spcPct val="150000"/>
              </a:lnSpc>
              <a:defRPr/>
            </a:pPr>
            <a:r>
              <a:rPr lang="ru-RU" sz="1800" b="0" dirty="0">
                <a:solidFill>
                  <a:schemeClr val="tx2">
                    <a:lumMod val="75000"/>
                  </a:schemeClr>
                </a:solidFill>
                <a:latin typeface="Verdana" pitchFamily="34" charset="0"/>
                <a:ea typeface="Verdana" pitchFamily="34" charset="0"/>
              </a:rPr>
              <a:t>Сыроделие - процесс, концентрирующий компоненты молока, в частности, содержание жира и белка, которые являются определяющими факторами выхода сыра, влияющими на эффективность и прибыльность процесса сыроделия.</a:t>
            </a:r>
            <a:endParaRPr lang="it-IT" altLang="it-IT" sz="1800" b="0" dirty="0">
              <a:solidFill>
                <a:schemeClr val="tx2">
                  <a:lumMod val="75000"/>
                </a:schemeClr>
              </a:solidFill>
              <a:latin typeface="Verdana" pitchFamily="34" charset="0"/>
              <a:ea typeface="Verdana" pitchFamily="34" charset="0"/>
            </a:endParaRPr>
          </a:p>
        </p:txBody>
      </p:sp>
      <p:pic>
        <p:nvPicPr>
          <p:cNvPr id="11268" name="Immagine 5" descr="NDS Pro software.png">
            <a:extLst>
              <a:ext uri="{FF2B5EF4-FFF2-40B4-BE49-F238E27FC236}">
                <a16:creationId xmlns:a16="http://schemas.microsoft.com/office/drawing/2014/main" id="{A05253C5-7ED5-48F1-B8B0-7E4A614E9F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9" name="Text Box 9">
            <a:extLst>
              <a:ext uri="{FF2B5EF4-FFF2-40B4-BE49-F238E27FC236}">
                <a16:creationId xmlns:a16="http://schemas.microsoft.com/office/drawing/2014/main" id="{6D91E872-66F6-496E-BF65-10FEADD6C173}"/>
              </a:ext>
            </a:extLst>
          </p:cNvPr>
          <p:cNvSpPr txBox="1">
            <a:spLocks noChangeArrowheads="1"/>
          </p:cNvSpPr>
          <p:nvPr/>
        </p:nvSpPr>
        <p:spPr bwMode="auto">
          <a:xfrm>
            <a:off x="4367213" y="1277938"/>
            <a:ext cx="4005262" cy="495300"/>
          </a:xfrm>
          <a:prstGeom prst="rect">
            <a:avLst/>
          </a:prstGeom>
          <a:solidFill>
            <a:schemeClr val="tx1">
              <a:alpha val="0"/>
            </a:schemeClr>
          </a:solidFill>
          <a:ln w="9525">
            <a:solidFill>
              <a:schemeClr val="bg1"/>
            </a:solidFill>
            <a:miter lim="800000"/>
            <a:headEnd/>
            <a:tailEnd/>
          </a:ln>
        </p:spPr>
        <p:txBody>
          <a:bodyPr/>
          <a:lstStyle/>
          <a:p>
            <a:pPr algn="ctr" defTabSz="585788">
              <a:defRPr/>
            </a:pPr>
            <a:r>
              <a:rPr lang="it-IT" sz="2200" dirty="0">
                <a:solidFill>
                  <a:schemeClr val="tx2">
                    <a:lumMod val="75000"/>
                  </a:schemeClr>
                </a:solidFill>
                <a:effectLst>
                  <a:outerShdw blurRad="38100" dist="38100" dir="2700000" algn="tl">
                    <a:srgbClr val="C0C0C0"/>
                  </a:outerShdw>
                </a:effectLst>
                <a:latin typeface="Tahoma" pitchFamily="34" charset="0"/>
                <a:ea typeface="Tahoma" pitchFamily="34" charset="0"/>
                <a:cs typeface="Tahoma" pitchFamily="34" charset="0"/>
              </a:rPr>
              <a:t>CHEESE FROM OUR MILK</a:t>
            </a:r>
            <a:endParaRPr lang="it-IT" sz="2200" dirty="0">
              <a:solidFill>
                <a:schemeClr val="tx2"/>
              </a:solidFill>
              <a:effectLst>
                <a:outerShdw blurRad="38100" dist="38100" dir="2700000" algn="tl">
                  <a:srgbClr val="C0C0C0"/>
                </a:outerShdw>
              </a:effectLst>
              <a:latin typeface="Verdana" pitchFamily="34" charset="0"/>
            </a:endParaRPr>
          </a:p>
        </p:txBody>
      </p:sp>
      <p:pic>
        <p:nvPicPr>
          <p:cNvPr id="11272" name="Immagine 1">
            <a:extLst>
              <a:ext uri="{FF2B5EF4-FFF2-40B4-BE49-F238E27FC236}">
                <a16:creationId xmlns:a16="http://schemas.microsoft.com/office/drawing/2014/main" id="{D4F1EDA5-5C1C-4F60-954D-960B706E4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538" y="3114675"/>
            <a:ext cx="61817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5" descr="NDS Pro software.png">
            <a:extLst>
              <a:ext uri="{FF2B5EF4-FFF2-40B4-BE49-F238E27FC236}">
                <a16:creationId xmlns:a16="http://schemas.microsoft.com/office/drawing/2014/main" id="{C7D3A87F-D2AA-48E2-BF84-3CF75EF00B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2" name="Rettangolo 1">
            <a:extLst>
              <a:ext uri="{FF2B5EF4-FFF2-40B4-BE49-F238E27FC236}">
                <a16:creationId xmlns:a16="http://schemas.microsoft.com/office/drawing/2014/main" id="{018CA24B-ABCA-4D05-9A05-20D1F668A66D}"/>
              </a:ext>
            </a:extLst>
          </p:cNvPr>
          <p:cNvSpPr/>
          <p:nvPr/>
        </p:nvSpPr>
        <p:spPr>
          <a:xfrm>
            <a:off x="839788" y="2406650"/>
            <a:ext cx="6883400" cy="3735895"/>
          </a:xfrm>
          <a:prstGeom prst="rect">
            <a:avLst/>
          </a:prstGeom>
        </p:spPr>
        <p:txBody>
          <a:bodyPr>
            <a:spAutoFit/>
          </a:bodyPr>
          <a:lstStyle/>
          <a:p>
            <a:pPr algn="just">
              <a:lnSpc>
                <a:spcPct val="150000"/>
              </a:lnSpc>
              <a:defRPr/>
            </a:pPr>
            <a:r>
              <a:rPr lang="ru-RU" sz="1600" b="0" dirty="0">
                <a:solidFill>
                  <a:schemeClr val="tx2">
                    <a:lumMod val="75000"/>
                  </a:schemeClr>
                </a:solidFill>
                <a:latin typeface="Verdana" pitchFamily="34" charset="0"/>
                <a:ea typeface="Verdana" pitchFamily="34" charset="0"/>
              </a:rPr>
              <a:t>При переваривании клетчатки в рубце образуются летучие жирные кислоты:  ацетаты, пропионаты и бутираты (VFA). Бутират обеспечивает энергию для стенки рубца, и большая часть его превращается в бета-</a:t>
            </a:r>
            <a:r>
              <a:rPr lang="ru-RU" sz="1600" b="0" dirty="0" err="1">
                <a:solidFill>
                  <a:schemeClr val="tx2">
                    <a:lumMod val="75000"/>
                  </a:schemeClr>
                </a:solidFill>
                <a:latin typeface="Verdana" pitchFamily="34" charset="0"/>
                <a:ea typeface="Verdana" pitchFamily="34" charset="0"/>
              </a:rPr>
              <a:t>гидроксибутират</a:t>
            </a:r>
            <a:r>
              <a:rPr lang="ru-RU" sz="1600" b="0" dirty="0">
                <a:solidFill>
                  <a:schemeClr val="tx2">
                    <a:lumMod val="75000"/>
                  </a:schemeClr>
                </a:solidFill>
                <a:latin typeface="Verdana" pitchFamily="34" charset="0"/>
                <a:ea typeface="Verdana" pitchFamily="34" charset="0"/>
              </a:rPr>
              <a:t> в ткани стенки рубца. Около половины жира в молоке синтезируется в вымени из ацетата и бета-</a:t>
            </a:r>
            <a:r>
              <a:rPr lang="ru-RU" sz="1600" b="0" dirty="0" err="1">
                <a:solidFill>
                  <a:schemeClr val="tx2">
                    <a:lumMod val="75000"/>
                  </a:schemeClr>
                </a:solidFill>
                <a:latin typeface="Verdana" pitchFamily="34" charset="0"/>
                <a:ea typeface="Verdana" pitchFamily="34" charset="0"/>
              </a:rPr>
              <a:t>гидроксибутирата</a:t>
            </a:r>
            <a:r>
              <a:rPr lang="ru-RU" sz="1600" b="0" dirty="0">
                <a:solidFill>
                  <a:schemeClr val="tx2">
                    <a:lumMod val="75000"/>
                  </a:schemeClr>
                </a:solidFill>
                <a:latin typeface="Verdana" pitchFamily="34" charset="0"/>
                <a:ea typeface="Verdana" pitchFamily="34" charset="0"/>
              </a:rPr>
              <a:t>. Другая половина молочного жира транспортируется из пула жирных кислот, циркулирующих в крови. Они могут быть мобилизованы из жира, поглощенного из рациона или жиров, </a:t>
            </a:r>
            <a:r>
              <a:rPr lang="ru-RU" sz="1600" b="0" dirty="0" err="1">
                <a:solidFill>
                  <a:schemeClr val="tx2">
                    <a:lumMod val="75000"/>
                  </a:schemeClr>
                </a:solidFill>
                <a:latin typeface="Verdana" pitchFamily="34" charset="0"/>
                <a:ea typeface="Verdana" pitchFamily="34" charset="0"/>
              </a:rPr>
              <a:t>метаболизирующихся</a:t>
            </a:r>
            <a:r>
              <a:rPr lang="ru-RU" sz="1600" b="0" dirty="0">
                <a:solidFill>
                  <a:schemeClr val="tx2">
                    <a:lumMod val="75000"/>
                  </a:schemeClr>
                </a:solidFill>
                <a:latin typeface="Verdana" pitchFamily="34" charset="0"/>
                <a:ea typeface="Verdana" pitchFamily="34" charset="0"/>
              </a:rPr>
              <a:t> в печени. </a:t>
            </a:r>
            <a:endParaRPr lang="en-US" sz="16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13DBAA39-4E51-42DE-B256-0AD69B15ED70}"/>
              </a:ext>
            </a:extLst>
          </p:cNvPr>
          <p:cNvSpPr>
            <a:spLocks noChangeArrowheads="1"/>
          </p:cNvSpPr>
          <p:nvPr/>
        </p:nvSpPr>
        <p:spPr bwMode="auto">
          <a:xfrm>
            <a:off x="3010027" y="1349375"/>
            <a:ext cx="69335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00C074A0-DC04-4D34-8839-839ACD718518}"/>
              </a:ext>
            </a:extLst>
          </p:cNvPr>
          <p:cNvSpPr>
            <a:spLocks noChangeArrowheads="1"/>
          </p:cNvSpPr>
          <p:nvPr/>
        </p:nvSpPr>
        <p:spPr bwMode="auto">
          <a:xfrm>
            <a:off x="1731963" y="1949450"/>
            <a:ext cx="444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Источники компонентов молока</a:t>
            </a:r>
            <a:endParaRPr lang="en-US" altLang="it-IT" b="0" u="sng" dirty="0">
              <a:solidFill>
                <a:schemeClr val="tx2">
                  <a:lumMod val="75000"/>
                </a:schemeClr>
              </a:solidFill>
              <a:latin typeface="Verdana" pitchFamily="34" charset="0"/>
              <a:ea typeface="Verdana" pitchFamily="34" charset="0"/>
            </a:endParaRPr>
          </a:p>
        </p:txBody>
      </p:sp>
      <p:pic>
        <p:nvPicPr>
          <p:cNvPr id="57352" name="Immagine 2">
            <a:extLst>
              <a:ext uri="{FF2B5EF4-FFF2-40B4-BE49-F238E27FC236}">
                <a16:creationId xmlns:a16="http://schemas.microsoft.com/office/drawing/2014/main" id="{076AE3BC-740F-43FF-8DC2-CBBFED82B1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0550" y="2565400"/>
            <a:ext cx="378936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5" descr="NDS Pro software.png">
            <a:extLst>
              <a:ext uri="{FF2B5EF4-FFF2-40B4-BE49-F238E27FC236}">
                <a16:creationId xmlns:a16="http://schemas.microsoft.com/office/drawing/2014/main" id="{CE3DE018-3BA4-4B41-A13F-80AC964B0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2" name="Rettangolo 1">
            <a:extLst>
              <a:ext uri="{FF2B5EF4-FFF2-40B4-BE49-F238E27FC236}">
                <a16:creationId xmlns:a16="http://schemas.microsoft.com/office/drawing/2014/main" id="{018CA24B-ABCA-4D05-9A05-20D1F668A66D}"/>
              </a:ext>
            </a:extLst>
          </p:cNvPr>
          <p:cNvSpPr/>
          <p:nvPr/>
        </p:nvSpPr>
        <p:spPr>
          <a:xfrm>
            <a:off x="1096963" y="2520950"/>
            <a:ext cx="4999037" cy="2944781"/>
          </a:xfrm>
          <a:prstGeom prst="rect">
            <a:avLst/>
          </a:prstGeom>
        </p:spPr>
        <p:txBody>
          <a:bodyPr>
            <a:spAutoFit/>
          </a:bodyPr>
          <a:lstStyle/>
          <a:p>
            <a:pPr algn="just">
              <a:lnSpc>
                <a:spcPct val="150000"/>
              </a:lnSpc>
              <a:defRPr/>
            </a:pPr>
            <a:r>
              <a:rPr lang="ru-RU" sz="1800" dirty="0">
                <a:solidFill>
                  <a:schemeClr val="tx2">
                    <a:lumMod val="75000"/>
                  </a:schemeClr>
                </a:solidFill>
                <a:latin typeface="Verdana" pitchFamily="34" charset="0"/>
                <a:ea typeface="Verdana" pitchFamily="34" charset="0"/>
              </a:rPr>
              <a:t>Микробы рубца </a:t>
            </a:r>
            <a:r>
              <a:rPr lang="ru-RU" sz="1800" b="0" dirty="0">
                <a:solidFill>
                  <a:schemeClr val="tx2">
                    <a:lumMod val="75000"/>
                  </a:schemeClr>
                </a:solidFill>
                <a:latin typeface="Verdana" pitchFamily="34" charset="0"/>
                <a:ea typeface="Verdana" pitchFamily="34" charset="0"/>
              </a:rPr>
              <a:t>превращают кормовой белок в микробный белок, который является основным источником незаменимых аминокислот для коровы. Эти аминокислоты используются молочной железой для синтеза молочных белков. </a:t>
            </a:r>
            <a:endParaRPr lang="en-US"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62CBAAA3-1527-42F9-B9F4-69A3198BC34A}"/>
              </a:ext>
            </a:extLst>
          </p:cNvPr>
          <p:cNvSpPr>
            <a:spLocks noChangeArrowheads="1"/>
          </p:cNvSpPr>
          <p:nvPr/>
        </p:nvSpPr>
        <p:spPr bwMode="auto">
          <a:xfrm>
            <a:off x="3071664" y="1364802"/>
            <a:ext cx="6840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7280AB04-FFB5-4EC2-BAC4-912059353391}"/>
              </a:ext>
            </a:extLst>
          </p:cNvPr>
          <p:cNvSpPr>
            <a:spLocks noChangeArrowheads="1"/>
          </p:cNvSpPr>
          <p:nvPr/>
        </p:nvSpPr>
        <p:spPr bwMode="auto">
          <a:xfrm>
            <a:off x="1373757" y="2004696"/>
            <a:ext cx="444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Источники компонентов молока</a:t>
            </a:r>
            <a:endParaRPr lang="en-US" altLang="it-IT" b="0" u="sng" dirty="0">
              <a:solidFill>
                <a:schemeClr val="tx2">
                  <a:lumMod val="75000"/>
                </a:schemeClr>
              </a:solidFill>
              <a:latin typeface="Verdana" pitchFamily="34" charset="0"/>
              <a:ea typeface="Verdana" pitchFamily="34" charset="0"/>
            </a:endParaRPr>
          </a:p>
        </p:txBody>
      </p:sp>
      <p:pic>
        <p:nvPicPr>
          <p:cNvPr id="59400" name="Immagine 2">
            <a:extLst>
              <a:ext uri="{FF2B5EF4-FFF2-40B4-BE49-F238E27FC236}">
                <a16:creationId xmlns:a16="http://schemas.microsoft.com/office/drawing/2014/main" id="{E1A8437D-6C9A-426E-BC76-C85279FC6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6388" y="2008188"/>
            <a:ext cx="44386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5" descr="NDS Pro software.png">
            <a:extLst>
              <a:ext uri="{FF2B5EF4-FFF2-40B4-BE49-F238E27FC236}">
                <a16:creationId xmlns:a16="http://schemas.microsoft.com/office/drawing/2014/main" id="{B0D91518-A14C-4808-84EB-FA9F7A9E0E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2" name="Rettangolo 1">
            <a:extLst>
              <a:ext uri="{FF2B5EF4-FFF2-40B4-BE49-F238E27FC236}">
                <a16:creationId xmlns:a16="http://schemas.microsoft.com/office/drawing/2014/main" id="{018CA24B-ABCA-4D05-9A05-20D1F668A66D}"/>
              </a:ext>
            </a:extLst>
          </p:cNvPr>
          <p:cNvSpPr/>
          <p:nvPr/>
        </p:nvSpPr>
        <p:spPr>
          <a:xfrm>
            <a:off x="769144" y="2514548"/>
            <a:ext cx="6840538" cy="4191276"/>
          </a:xfrm>
          <a:prstGeom prst="rect">
            <a:avLst/>
          </a:prstGeom>
        </p:spPr>
        <p:txBody>
          <a:bodyPr>
            <a:spAutoFit/>
          </a:bodyPr>
          <a:lstStyle/>
          <a:p>
            <a:pPr algn="just">
              <a:lnSpc>
                <a:spcPct val="150000"/>
              </a:lnSpc>
              <a:defRPr/>
            </a:pPr>
            <a:r>
              <a:rPr lang="ru-RU" sz="1800" dirty="0">
                <a:solidFill>
                  <a:schemeClr val="tx2">
                    <a:lumMod val="75000"/>
                  </a:schemeClr>
                </a:solidFill>
                <a:latin typeface="Verdana" pitchFamily="34" charset="0"/>
                <a:ea typeface="Verdana" pitchFamily="34" charset="0"/>
              </a:rPr>
              <a:t>Глюкоза</a:t>
            </a:r>
            <a:r>
              <a:rPr lang="ru-RU" sz="1800" b="0" dirty="0">
                <a:solidFill>
                  <a:schemeClr val="tx2">
                    <a:lumMod val="75000"/>
                  </a:schemeClr>
                </a:solidFill>
                <a:latin typeface="Verdana" pitchFamily="34" charset="0"/>
                <a:ea typeface="Verdana" pitchFamily="34" charset="0"/>
              </a:rPr>
              <a:t> необходима для обеспечения энергии для поддержки этого синтеза белка. Глюкоза либо образуется из пропионата VFA в печени, либо всасывается непосредственно из тонкой кишки. Если из рубца абсорбируется слишком мало пропионата, корове придется расщеплять аминокислоты и превращать их в глюкозу (процесс, называемый глюконеогенез); это может уменьшить запас аминокислот, доступных для производства молочного белка.</a:t>
            </a:r>
            <a:endParaRPr lang="en-US"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62CBAAA3-1527-42F9-B9F4-69A3198BC34A}"/>
              </a:ext>
            </a:extLst>
          </p:cNvPr>
          <p:cNvSpPr>
            <a:spLocks noChangeArrowheads="1"/>
          </p:cNvSpPr>
          <p:nvPr/>
        </p:nvSpPr>
        <p:spPr bwMode="auto">
          <a:xfrm>
            <a:off x="3132386" y="1349375"/>
            <a:ext cx="66241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7280AB04-FFB5-4EC2-BAC4-912059353391}"/>
              </a:ext>
            </a:extLst>
          </p:cNvPr>
          <p:cNvSpPr>
            <a:spLocks noChangeArrowheads="1"/>
          </p:cNvSpPr>
          <p:nvPr/>
        </p:nvSpPr>
        <p:spPr bwMode="auto">
          <a:xfrm>
            <a:off x="1731963" y="2011363"/>
            <a:ext cx="444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Источники компонентов молока</a:t>
            </a:r>
            <a:endParaRPr lang="en-US" altLang="it-IT" b="0" u="sng" dirty="0">
              <a:solidFill>
                <a:schemeClr val="tx2">
                  <a:lumMod val="75000"/>
                </a:schemeClr>
              </a:solidFill>
              <a:latin typeface="Verdana" pitchFamily="34" charset="0"/>
              <a:ea typeface="Verdana" pitchFamily="34" charset="0"/>
            </a:endParaRPr>
          </a:p>
        </p:txBody>
      </p:sp>
      <p:pic>
        <p:nvPicPr>
          <p:cNvPr id="61448" name="Immagine 2">
            <a:extLst>
              <a:ext uri="{FF2B5EF4-FFF2-40B4-BE49-F238E27FC236}">
                <a16:creationId xmlns:a16="http://schemas.microsoft.com/office/drawing/2014/main" id="{EF3AB4FD-6328-4907-8A55-08B39FAE1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2588" y="3141663"/>
            <a:ext cx="37973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5" descr="NDS Pro software.png">
            <a:extLst>
              <a:ext uri="{FF2B5EF4-FFF2-40B4-BE49-F238E27FC236}">
                <a16:creationId xmlns:a16="http://schemas.microsoft.com/office/drawing/2014/main" id="{7C50EE33-3373-4B91-98FD-EF44168A53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983432" y="2451100"/>
            <a:ext cx="10367193" cy="3735895"/>
          </a:xfrm>
          <a:prstGeom prst="rect">
            <a:avLst/>
          </a:prstGeom>
        </p:spPr>
        <p:txBody>
          <a:bodyPr wrap="square">
            <a:spAutoFit/>
          </a:bodyPr>
          <a:lstStyle/>
          <a:p>
            <a:pPr algn="just">
              <a:lnSpc>
                <a:spcPct val="150000"/>
              </a:lnSpc>
              <a:defRPr/>
            </a:pPr>
            <a:r>
              <a:rPr lang="ru-RU" sz="1600" b="0" dirty="0">
                <a:solidFill>
                  <a:schemeClr val="tx2">
                    <a:lumMod val="75000"/>
                  </a:schemeClr>
                </a:solidFill>
                <a:latin typeface="Verdana" pitchFamily="34" charset="0"/>
                <a:ea typeface="Verdana" pitchFamily="34" charset="0"/>
              </a:rPr>
              <a:t>Относительные количества </a:t>
            </a:r>
            <a:r>
              <a:rPr lang="ru-RU" sz="1600" dirty="0">
                <a:solidFill>
                  <a:schemeClr val="tx2">
                    <a:lumMod val="75000"/>
                  </a:schemeClr>
                </a:solidFill>
                <a:latin typeface="Verdana" pitchFamily="34" charset="0"/>
                <a:ea typeface="Verdana" pitchFamily="34" charset="0"/>
              </a:rPr>
              <a:t>белка</a:t>
            </a:r>
            <a:r>
              <a:rPr lang="ru-RU" sz="1600" b="0" dirty="0">
                <a:solidFill>
                  <a:schemeClr val="tx2">
                    <a:lumMod val="75000"/>
                  </a:schemeClr>
                </a:solidFill>
                <a:latin typeface="Verdana" pitchFamily="34" charset="0"/>
                <a:ea typeface="Verdana" pitchFamily="34" charset="0"/>
              </a:rPr>
              <a:t> и </a:t>
            </a:r>
            <a:r>
              <a:rPr lang="ru-RU" sz="1600" dirty="0">
                <a:solidFill>
                  <a:schemeClr val="tx2">
                    <a:lumMod val="75000"/>
                  </a:schemeClr>
                </a:solidFill>
                <a:latin typeface="Verdana" pitchFamily="34" charset="0"/>
                <a:ea typeface="Verdana" pitchFamily="34" charset="0"/>
              </a:rPr>
              <a:t>энергии</a:t>
            </a:r>
            <a:r>
              <a:rPr lang="ru-RU" sz="1600" b="0" dirty="0">
                <a:solidFill>
                  <a:schemeClr val="tx2">
                    <a:lumMod val="75000"/>
                  </a:schemeClr>
                </a:solidFill>
                <a:latin typeface="Verdana" pitchFamily="34" charset="0"/>
                <a:ea typeface="Verdana" pitchFamily="34" charset="0"/>
              </a:rPr>
              <a:t>, которые доступны в рубце в данное время, являются основным фактором, влияющим на ферментацию рубца и, следовательно, на компоненты молока.</a:t>
            </a:r>
          </a:p>
          <a:p>
            <a:pPr algn="just">
              <a:lnSpc>
                <a:spcPct val="150000"/>
              </a:lnSpc>
              <a:defRPr/>
            </a:pPr>
            <a:r>
              <a:rPr lang="ru-RU" sz="1600" b="0" dirty="0">
                <a:solidFill>
                  <a:schemeClr val="tx2">
                    <a:lumMod val="75000"/>
                  </a:schemeClr>
                </a:solidFill>
                <a:latin typeface="Verdana" pitchFamily="34" charset="0"/>
                <a:ea typeface="Verdana" pitchFamily="34" charset="0"/>
              </a:rPr>
              <a:t>Любая диета или факторы управления, которые влияют на ферментацию рубца, могут изменить молочный жир и уровень белка. Последовательное обеспечение достаточного количества энергии и белка, а также сбалансированного количества быстро сбраживаемого углевода и эффективной клетчатки является ключом к поддержанию оптимального уровня компонентов молока. Проблема кормления молокогонными компонентами заключается в том, что высокоэнергетические рационы с низким содержанием клетчатки, которые повышают содержание молочного белка, могут снизить уровень жира.</a:t>
            </a:r>
            <a:endParaRPr lang="en-US"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D35E20A8-8ED0-4C3B-B8DB-92C9B6D5DC0C}"/>
              </a:ext>
            </a:extLst>
          </p:cNvPr>
          <p:cNvSpPr>
            <a:spLocks noChangeArrowheads="1"/>
          </p:cNvSpPr>
          <p:nvPr/>
        </p:nvSpPr>
        <p:spPr bwMode="auto">
          <a:xfrm>
            <a:off x="3216274" y="1350963"/>
            <a:ext cx="66961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F6181B28-D3E8-4787-9861-38BE089CC924}"/>
              </a:ext>
            </a:extLst>
          </p:cNvPr>
          <p:cNvSpPr>
            <a:spLocks noChangeArrowheads="1"/>
          </p:cNvSpPr>
          <p:nvPr/>
        </p:nvSpPr>
        <p:spPr bwMode="auto">
          <a:xfrm>
            <a:off x="1731963" y="1916113"/>
            <a:ext cx="3653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Функционирование рубца</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5" descr="NDS Pro software.png">
            <a:extLst>
              <a:ext uri="{FF2B5EF4-FFF2-40B4-BE49-F238E27FC236}">
                <a16:creationId xmlns:a16="http://schemas.microsoft.com/office/drawing/2014/main" id="{69815C8A-726A-4C5D-B808-B99A5DA4D8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407988" y="2316163"/>
            <a:ext cx="7920037" cy="4200637"/>
          </a:xfrm>
          <a:prstGeom prst="rect">
            <a:avLst/>
          </a:prstGeom>
        </p:spPr>
        <p:txBody>
          <a:bodyPr>
            <a:spAutoFit/>
          </a:bodyPr>
          <a:lstStyle/>
          <a:p>
            <a:pPr algn="just">
              <a:lnSpc>
                <a:spcPct val="150000"/>
              </a:lnSpc>
              <a:defRPr/>
            </a:pPr>
            <a:r>
              <a:rPr lang="ru-RU" sz="1500" b="0" dirty="0">
                <a:solidFill>
                  <a:schemeClr val="tx2">
                    <a:lumMod val="75000"/>
                  </a:schemeClr>
                </a:solidFill>
                <a:latin typeface="Verdana" pitchFamily="34" charset="0"/>
                <a:ea typeface="Verdana" pitchFamily="34" charset="0"/>
              </a:rPr>
              <a:t>Надлежащее </a:t>
            </a:r>
            <a:r>
              <a:rPr lang="ru-RU" sz="1500" dirty="0">
                <a:solidFill>
                  <a:schemeClr val="tx2">
                    <a:lumMod val="75000"/>
                  </a:schemeClr>
                </a:solidFill>
                <a:latin typeface="Verdana" pitchFamily="34" charset="0"/>
                <a:ea typeface="Verdana" pitchFamily="34" charset="0"/>
              </a:rPr>
              <a:t>кондиции упитанности </a:t>
            </a:r>
            <a:r>
              <a:rPr lang="ru-RU" sz="1500" b="0" dirty="0">
                <a:solidFill>
                  <a:schemeClr val="tx2">
                    <a:lumMod val="75000"/>
                  </a:schemeClr>
                </a:solidFill>
                <a:latin typeface="Verdana" pitchFamily="34" charset="0"/>
                <a:ea typeface="Verdana" pitchFamily="34" charset="0"/>
              </a:rPr>
              <a:t>необходимы для того, чтобы высокопродуктивные коровы могли использовать запасы питательных веществ для поддержания выработки молока.</a:t>
            </a:r>
            <a:br>
              <a:rPr lang="ru-RU" sz="1500" b="0" dirty="0">
                <a:solidFill>
                  <a:schemeClr val="tx2">
                    <a:lumMod val="75000"/>
                  </a:schemeClr>
                </a:solidFill>
                <a:latin typeface="Verdana" pitchFamily="34" charset="0"/>
                <a:ea typeface="Verdana" pitchFamily="34" charset="0"/>
              </a:rPr>
            </a:br>
            <a:r>
              <a:rPr lang="ru-RU" sz="1500" b="0" dirty="0">
                <a:solidFill>
                  <a:schemeClr val="tx2">
                    <a:lumMod val="75000"/>
                  </a:schemeClr>
                </a:solidFill>
                <a:latin typeface="Verdana" pitchFamily="34" charset="0"/>
                <a:ea typeface="Verdana" pitchFamily="34" charset="0"/>
              </a:rPr>
              <a:t>Если запасы тела минимальны, удой и состав молока также пострадает. С другой стороны, чрезмерная упитанность тела увеличивает риск проблем с обменом веществ и трудности с отелом. Потеря веса в начале лактации может увеличить содержание жира в молоке в течение короткого периода времени. Как худые, так и толстые коровы, как правило, имеют низкое содержание жира в молочных продуктах в период лактации. Белок может быть снижен при отеле, если животные имеют избыточную или недостаточную массу. Кроме того, дефицит белка рациона в течение последних трех недель до отела может угнетать молочный белок. </a:t>
            </a:r>
            <a:endParaRPr lang="en-US" sz="15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9235033D-F3C3-4285-BD0C-9F69A536E71D}"/>
              </a:ext>
            </a:extLst>
          </p:cNvPr>
          <p:cNvSpPr>
            <a:spLocks noChangeArrowheads="1"/>
          </p:cNvSpPr>
          <p:nvPr/>
        </p:nvSpPr>
        <p:spPr bwMode="auto">
          <a:xfrm>
            <a:off x="3216274" y="1350963"/>
            <a:ext cx="66241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DCFD9409-596A-4703-85C9-B0BF1E4E8536}"/>
              </a:ext>
            </a:extLst>
          </p:cNvPr>
          <p:cNvSpPr>
            <a:spLocks noChangeArrowheads="1"/>
          </p:cNvSpPr>
          <p:nvPr/>
        </p:nvSpPr>
        <p:spPr bwMode="auto">
          <a:xfrm>
            <a:off x="1731963" y="1844675"/>
            <a:ext cx="3254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Кондиции упитанности</a:t>
            </a:r>
            <a:endParaRPr lang="en-US" altLang="it-IT" b="0" u="sng" dirty="0">
              <a:solidFill>
                <a:schemeClr val="tx2">
                  <a:lumMod val="75000"/>
                </a:schemeClr>
              </a:solidFill>
              <a:latin typeface="Verdana" pitchFamily="34" charset="0"/>
              <a:ea typeface="Verdana" pitchFamily="34" charset="0"/>
            </a:endParaRPr>
          </a:p>
        </p:txBody>
      </p:sp>
      <p:pic>
        <p:nvPicPr>
          <p:cNvPr id="65544" name="Immagine 1">
            <a:extLst>
              <a:ext uri="{FF2B5EF4-FFF2-40B4-BE49-F238E27FC236}">
                <a16:creationId xmlns:a16="http://schemas.microsoft.com/office/drawing/2014/main" id="{0C78BCE2-F095-41FA-9BE2-67F632C5D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2636838"/>
            <a:ext cx="289242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magine 5" descr="NDS Pro software.png">
            <a:extLst>
              <a:ext uri="{FF2B5EF4-FFF2-40B4-BE49-F238E27FC236}">
                <a16:creationId xmlns:a16="http://schemas.microsoft.com/office/drawing/2014/main" id="{C71398B3-868A-408A-B744-18653A0AE3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695325" y="2455863"/>
            <a:ext cx="6513513" cy="4191276"/>
          </a:xfrm>
          <a:prstGeom prst="rect">
            <a:avLst/>
          </a:prstGeom>
        </p:spPr>
        <p:txBody>
          <a:bodyPr>
            <a:spAutoFit/>
          </a:bodyPr>
          <a:lstStyle/>
          <a:p>
            <a:pPr algn="just">
              <a:lnSpc>
                <a:spcPct val="150000"/>
              </a:lnSpc>
              <a:defRPr/>
            </a:pPr>
            <a:r>
              <a:rPr lang="ru-RU" sz="1800" b="0" dirty="0">
                <a:solidFill>
                  <a:schemeClr val="tx2">
                    <a:lumMod val="75000"/>
                  </a:schemeClr>
                </a:solidFill>
                <a:latin typeface="Verdana" pitchFamily="34" charset="0"/>
                <a:ea typeface="Verdana" pitchFamily="34" charset="0"/>
              </a:rPr>
              <a:t>При увеличении потребления энергии или концентрации энергии рациона и/или  уменьшении содержания клетчатки содержание жира в молоке будет уменьшаться, а содержание белка - увеличиваться. Напротив, при повышении уровня клетчатки  рациона и/или уменьшении энергии молочный белок снижается, а молочный жир увеличивается. Недостаток потребляемой энергии или низкая усвояемость рациона может снизить содержание молочного белка на 0,1–0,4%. </a:t>
            </a:r>
            <a:endParaRPr lang="en-US" sz="1800" b="0" dirty="0">
              <a:solidFill>
                <a:schemeClr val="tx2">
                  <a:lumMod val="75000"/>
                </a:schemeClr>
              </a:solidFill>
              <a:latin typeface="Verdana" pitchFamily="34" charset="0"/>
              <a:ea typeface="Verdana" pitchFamily="34" charset="0"/>
            </a:endParaRPr>
          </a:p>
        </p:txBody>
      </p:sp>
      <p:pic>
        <p:nvPicPr>
          <p:cNvPr id="67590" name="Immagine 1">
            <a:extLst>
              <a:ext uri="{FF2B5EF4-FFF2-40B4-BE49-F238E27FC236}">
                <a16:creationId xmlns:a16="http://schemas.microsoft.com/office/drawing/2014/main" id="{758ED1A4-FABA-469F-8233-E012766E0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4113" y="2398713"/>
            <a:ext cx="44958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2">
            <a:extLst>
              <a:ext uri="{FF2B5EF4-FFF2-40B4-BE49-F238E27FC236}">
                <a16:creationId xmlns:a16="http://schemas.microsoft.com/office/drawing/2014/main" id="{9F94C513-6161-4CC5-B883-1035D81B3E23}"/>
              </a:ext>
            </a:extLst>
          </p:cNvPr>
          <p:cNvSpPr>
            <a:spLocks noChangeArrowheads="1"/>
          </p:cNvSpPr>
          <p:nvPr/>
        </p:nvSpPr>
        <p:spPr bwMode="auto">
          <a:xfrm>
            <a:off x="3216274" y="1350963"/>
            <a:ext cx="6768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9" name="Rettangolo 8">
            <a:extLst>
              <a:ext uri="{FF2B5EF4-FFF2-40B4-BE49-F238E27FC236}">
                <a16:creationId xmlns:a16="http://schemas.microsoft.com/office/drawing/2014/main" id="{5516B6D0-328A-4AFE-BBF7-844298BEAC17}"/>
              </a:ext>
            </a:extLst>
          </p:cNvPr>
          <p:cNvSpPr>
            <a:spLocks noChangeArrowheads="1"/>
          </p:cNvSpPr>
          <p:nvPr/>
        </p:nvSpPr>
        <p:spPr bwMode="auto">
          <a:xfrm>
            <a:off x="2423592" y="1965287"/>
            <a:ext cx="24833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Энергия рациона</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magine 5" descr="NDS Pro software.png">
            <a:extLst>
              <a:ext uri="{FF2B5EF4-FFF2-40B4-BE49-F238E27FC236}">
                <a16:creationId xmlns:a16="http://schemas.microsoft.com/office/drawing/2014/main" id="{57643DA0-B1CE-4BC6-8D4E-4477560E4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1962150" y="2486876"/>
            <a:ext cx="8251825" cy="2948628"/>
          </a:xfrm>
          <a:prstGeom prst="rect">
            <a:avLst/>
          </a:prstGeom>
        </p:spPr>
        <p:txBody>
          <a:bodyPr>
            <a:spAutoFit/>
          </a:bodyPr>
          <a:lstStyle/>
          <a:p>
            <a:pPr algn="just">
              <a:lnSpc>
                <a:spcPct val="150000"/>
              </a:lnSpc>
              <a:defRPr/>
            </a:pPr>
            <a:r>
              <a:rPr lang="ru-RU" sz="1800" b="0" dirty="0">
                <a:solidFill>
                  <a:schemeClr val="tx2">
                    <a:lumMod val="75000"/>
                  </a:schemeClr>
                </a:solidFill>
                <a:latin typeface="Verdana" pitchFamily="34" charset="0"/>
                <a:ea typeface="Verdana" pitchFamily="34" charset="0"/>
              </a:rPr>
              <a:t>Дефицит </a:t>
            </a:r>
            <a:r>
              <a:rPr lang="ru-RU" sz="1800" b="0" dirty="0" err="1">
                <a:solidFill>
                  <a:schemeClr val="tx2">
                    <a:lumMod val="75000"/>
                  </a:schemeClr>
                </a:solidFill>
                <a:latin typeface="Verdana" pitchFamily="34" charset="0"/>
                <a:ea typeface="Verdana" pitchFamily="34" charset="0"/>
              </a:rPr>
              <a:t>метаболизируемого</a:t>
            </a:r>
            <a:r>
              <a:rPr lang="ru-RU" sz="1800" b="0" dirty="0">
                <a:solidFill>
                  <a:schemeClr val="tx2">
                    <a:lumMod val="75000"/>
                  </a:schemeClr>
                </a:solidFill>
                <a:latin typeface="Verdana" pitchFamily="34" charset="0"/>
                <a:ea typeface="Verdana" pitchFamily="34" charset="0"/>
              </a:rPr>
              <a:t> протеина (МП) может угнетать белок в молоке; предельный дефицит может привести к снижению от 0,0 до 0,2%, в то время как более серьезные ограничения будут иметь большее влияние. Однако чрезмерное потребление RUP не увеличивает содержание молочного белка, так как большая часть избыточного белка выводится из организма. Белок корма мало влияет на уровень молочного жира в пределах нормы.</a:t>
            </a:r>
            <a:r>
              <a:rPr lang="ru-RU" sz="1800" dirty="0"/>
              <a:t> </a:t>
            </a:r>
            <a:endParaRPr lang="en-US"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3CED8A12-8500-46F0-A09B-5156BE031E10}"/>
              </a:ext>
            </a:extLst>
          </p:cNvPr>
          <p:cNvSpPr>
            <a:spLocks noChangeArrowheads="1"/>
          </p:cNvSpPr>
          <p:nvPr/>
        </p:nvSpPr>
        <p:spPr bwMode="auto">
          <a:xfrm>
            <a:off x="3216274" y="1350963"/>
            <a:ext cx="65521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CBD64FD1-5699-420B-8FBF-FC24C7A4C29B}"/>
              </a:ext>
            </a:extLst>
          </p:cNvPr>
          <p:cNvSpPr>
            <a:spLocks noChangeArrowheads="1"/>
          </p:cNvSpPr>
          <p:nvPr/>
        </p:nvSpPr>
        <p:spPr bwMode="auto">
          <a:xfrm>
            <a:off x="1999203" y="1966271"/>
            <a:ext cx="1388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Протеин </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magine 5" descr="NDS Pro software.png">
            <a:extLst>
              <a:ext uri="{FF2B5EF4-FFF2-40B4-BE49-F238E27FC236}">
                <a16:creationId xmlns:a16="http://schemas.microsoft.com/office/drawing/2014/main" id="{6317671C-6FBC-4AA3-9A3E-DF8BA49122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1753394" y="2472339"/>
            <a:ext cx="8685212" cy="4191276"/>
          </a:xfrm>
          <a:prstGeom prst="rect">
            <a:avLst/>
          </a:prstGeom>
        </p:spPr>
        <p:txBody>
          <a:bodyPr>
            <a:spAutoFit/>
          </a:bodyPr>
          <a:lstStyle/>
          <a:p>
            <a:pPr algn="just">
              <a:lnSpc>
                <a:spcPct val="150000"/>
              </a:lnSpc>
              <a:defRPr/>
            </a:pPr>
            <a:r>
              <a:rPr lang="ru-RU" sz="1800" b="0" dirty="0">
                <a:solidFill>
                  <a:schemeClr val="tx2">
                    <a:lumMod val="75000"/>
                  </a:schemeClr>
                </a:solidFill>
                <a:latin typeface="Verdana" pitchFamily="34" charset="0"/>
                <a:ea typeface="Verdana" pitchFamily="34" charset="0"/>
              </a:rPr>
              <a:t>Тип белка корма также может влиять на уровень молочного белка. Использование небелковых азотных (NPN) соединений (мочевины) в качестве заменителей белка приведет к снижению белка в молоке на 0,1–0,3%, если NPN является основным поставщиком неочищенного белкового эквивалента. Рационы с уровнем нерастворимого </a:t>
            </a:r>
            <a:r>
              <a:rPr lang="ru-RU" sz="1800" b="0" dirty="0" err="1">
                <a:solidFill>
                  <a:schemeClr val="tx2">
                    <a:lumMod val="75000"/>
                  </a:schemeClr>
                </a:solidFill>
                <a:latin typeface="Verdana" pitchFamily="34" charset="0"/>
                <a:ea typeface="Verdana" pitchFamily="34" charset="0"/>
              </a:rPr>
              <a:t>белока</a:t>
            </a:r>
            <a:r>
              <a:rPr lang="ru-RU" sz="1800" b="0" dirty="0">
                <a:solidFill>
                  <a:schemeClr val="tx2">
                    <a:lumMod val="75000"/>
                  </a:schemeClr>
                </a:solidFill>
                <a:latin typeface="Verdana" pitchFamily="34" charset="0"/>
                <a:ea typeface="Verdana" pitchFamily="34" charset="0"/>
              </a:rPr>
              <a:t>  выше, чем рекомендуемый, могут снизить молочный белок на 0,1–0,2 балла. Уровень NPN в молоке будет повышен при чрезмерном потреблении белка или NPN.</a:t>
            </a:r>
          </a:p>
          <a:p>
            <a:pPr algn="just">
              <a:lnSpc>
                <a:spcPct val="150000"/>
              </a:lnSpc>
              <a:defRPr/>
            </a:pPr>
            <a:r>
              <a:rPr lang="ru-RU" sz="1800" b="0" dirty="0">
                <a:solidFill>
                  <a:schemeClr val="tx2">
                    <a:lumMod val="75000"/>
                  </a:schemeClr>
                </a:solidFill>
                <a:latin typeface="Verdana" pitchFamily="34" charset="0"/>
                <a:ea typeface="Verdana" pitchFamily="34" charset="0"/>
              </a:rPr>
              <a:t>Для высокопродуктивных </a:t>
            </a:r>
            <a:r>
              <a:rPr lang="ru-RU" sz="1800" b="0" dirty="0" err="1">
                <a:solidFill>
                  <a:schemeClr val="tx2">
                    <a:lumMod val="75000"/>
                  </a:schemeClr>
                </a:solidFill>
                <a:latin typeface="Verdana" pitchFamily="34" charset="0"/>
                <a:ea typeface="Verdana" pitchFamily="34" charset="0"/>
              </a:rPr>
              <a:t>коров</a:t>
            </a:r>
            <a:r>
              <a:rPr lang="ru-RU" sz="1800" b="0" dirty="0">
                <a:solidFill>
                  <a:schemeClr val="tx2">
                    <a:lumMod val="75000"/>
                  </a:schemeClr>
                </a:solidFill>
                <a:latin typeface="Verdana" pitchFamily="34" charset="0"/>
                <a:ea typeface="Verdana" pitchFamily="34" charset="0"/>
              </a:rPr>
              <a:t> требуется балансировка аминокислот рационов.</a:t>
            </a:r>
            <a:endParaRPr lang="en-US"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3CED8A12-8500-46F0-A09B-5156BE031E10}"/>
              </a:ext>
            </a:extLst>
          </p:cNvPr>
          <p:cNvSpPr>
            <a:spLocks noChangeArrowheads="1"/>
          </p:cNvSpPr>
          <p:nvPr/>
        </p:nvSpPr>
        <p:spPr bwMode="auto">
          <a:xfrm>
            <a:off x="3143672" y="1349375"/>
            <a:ext cx="6840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CBD64FD1-5699-420B-8FBF-FC24C7A4C29B}"/>
              </a:ext>
            </a:extLst>
          </p:cNvPr>
          <p:cNvSpPr>
            <a:spLocks noChangeArrowheads="1"/>
          </p:cNvSpPr>
          <p:nvPr/>
        </p:nvSpPr>
        <p:spPr bwMode="auto">
          <a:xfrm>
            <a:off x="1731963" y="2060575"/>
            <a:ext cx="12987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Протеин</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magine 5" descr="NDS Pro software.png">
            <a:extLst>
              <a:ext uri="{FF2B5EF4-FFF2-40B4-BE49-F238E27FC236}">
                <a16:creationId xmlns:a16="http://schemas.microsoft.com/office/drawing/2014/main" id="{7631CE5E-2828-4FC8-97E9-A3576EC40B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1731963" y="2276475"/>
            <a:ext cx="8728075" cy="4191276"/>
          </a:xfrm>
          <a:prstGeom prst="rect">
            <a:avLst/>
          </a:prstGeom>
        </p:spPr>
        <p:txBody>
          <a:bodyPr>
            <a:spAutoFit/>
          </a:bodyPr>
          <a:lstStyle/>
          <a:p>
            <a:pPr>
              <a:lnSpc>
                <a:spcPct val="150000"/>
              </a:lnSpc>
              <a:defRPr/>
            </a:pPr>
            <a:r>
              <a:rPr lang="ru-RU" sz="1800" b="0" dirty="0">
                <a:solidFill>
                  <a:schemeClr val="tx2">
                    <a:lumMod val="75000"/>
                  </a:schemeClr>
                </a:solidFill>
                <a:latin typeface="Verdana" pitchFamily="34" charset="0"/>
                <a:ea typeface="Verdana" pitchFamily="34" charset="0"/>
              </a:rPr>
              <a:t>Увеличение потребления концентратов вызывает снижение усвоения клетчатки и производства уксусной кислоты. Это создает увеличение производства </a:t>
            </a:r>
            <a:r>
              <a:rPr lang="ru-RU" sz="1800" b="0" dirty="0" err="1">
                <a:solidFill>
                  <a:schemeClr val="tx2">
                    <a:lumMod val="75000"/>
                  </a:schemeClr>
                </a:solidFill>
                <a:latin typeface="Verdana" pitchFamily="34" charset="0"/>
                <a:ea typeface="Verdana" pitchFamily="34" charset="0"/>
              </a:rPr>
              <a:t>пропионовой</a:t>
            </a:r>
            <a:r>
              <a:rPr lang="ru-RU" sz="1800" b="0" dirty="0">
                <a:solidFill>
                  <a:schemeClr val="tx2">
                    <a:lumMod val="75000"/>
                  </a:schemeClr>
                </a:solidFill>
                <a:latin typeface="Verdana" pitchFamily="34" charset="0"/>
                <a:ea typeface="Verdana" pitchFamily="34" charset="0"/>
              </a:rPr>
              <a:t> кислоты. </a:t>
            </a:r>
            <a:r>
              <a:rPr lang="ru-RU" sz="1800" b="0" dirty="0" err="1">
                <a:solidFill>
                  <a:schemeClr val="tx2">
                    <a:lumMod val="75000"/>
                  </a:schemeClr>
                </a:solidFill>
                <a:latin typeface="Verdana" pitchFamily="34" charset="0"/>
                <a:ea typeface="Verdana" pitchFamily="34" charset="0"/>
              </a:rPr>
              <a:t>Пропионовая</a:t>
            </a:r>
            <a:r>
              <a:rPr lang="ru-RU" sz="1800" b="0" dirty="0">
                <a:solidFill>
                  <a:schemeClr val="tx2">
                    <a:lumMod val="75000"/>
                  </a:schemeClr>
                </a:solidFill>
                <a:latin typeface="Verdana" pitchFamily="34" charset="0"/>
                <a:ea typeface="Verdana" pitchFamily="34" charset="0"/>
              </a:rPr>
              <a:t> кислота способствует метаболизму откорма, который противостоит молочному жиру. Часть NFC легко усваивается и может влиять как на жир, так и на белок в молоке. Чрезмерное количество NFC может снизить усвояемость клетчатки, что снижает выработку ацетата и приводит к снижению содержания жира в молоке (снижение на 1% и более). В то же время увеличение производства пропионата позволяет повысить уровень молочного белка на 0,2–0,3%. </a:t>
            </a:r>
            <a:endParaRPr lang="en-US"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A32175CD-1BC6-4674-AE03-341CC0EAAD9C}"/>
              </a:ext>
            </a:extLst>
          </p:cNvPr>
          <p:cNvSpPr>
            <a:spLocks noChangeArrowheads="1"/>
          </p:cNvSpPr>
          <p:nvPr/>
        </p:nvSpPr>
        <p:spPr bwMode="auto">
          <a:xfrm>
            <a:off x="3215680" y="1349375"/>
            <a:ext cx="6768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68A5B069-B0D1-446D-B061-EA6767F01946}"/>
              </a:ext>
            </a:extLst>
          </p:cNvPr>
          <p:cNvSpPr>
            <a:spLocks noChangeArrowheads="1"/>
          </p:cNvSpPr>
          <p:nvPr/>
        </p:nvSpPr>
        <p:spPr bwMode="auto">
          <a:xfrm>
            <a:off x="1731963" y="1916113"/>
            <a:ext cx="3836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Потребление концентратов</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5" descr="NDS Pro software.png">
            <a:extLst>
              <a:ext uri="{FF2B5EF4-FFF2-40B4-BE49-F238E27FC236}">
                <a16:creationId xmlns:a16="http://schemas.microsoft.com/office/drawing/2014/main" id="{A72C230E-1593-4D9F-AE87-4C2D6925DC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1631504" y="2306025"/>
            <a:ext cx="9404350" cy="4606774"/>
          </a:xfrm>
          <a:prstGeom prst="rect">
            <a:avLst/>
          </a:prstGeom>
        </p:spPr>
        <p:txBody>
          <a:bodyPr>
            <a:spAutoFit/>
          </a:bodyPr>
          <a:lstStyle/>
          <a:p>
            <a:pPr algn="just">
              <a:lnSpc>
                <a:spcPct val="150000"/>
              </a:lnSpc>
              <a:defRPr/>
            </a:pPr>
            <a:r>
              <a:rPr lang="ru-RU" sz="1800" b="0" dirty="0">
                <a:solidFill>
                  <a:schemeClr val="tx2">
                    <a:lumMod val="75000"/>
                  </a:schemeClr>
                </a:solidFill>
                <a:latin typeface="Verdana" pitchFamily="34" charset="0"/>
                <a:ea typeface="Verdana" pitchFamily="34" charset="0"/>
              </a:rPr>
              <a:t>Низкое потребление объемистого корма может привести к значительному снижению содержания жира из-за низкого содержания клетчатки. Несколько возможных причин низкого потребления корма:</a:t>
            </a:r>
          </a:p>
          <a:p>
            <a:pPr marL="285750" indent="-285750" algn="just">
              <a:lnSpc>
                <a:spcPct val="150000"/>
              </a:lnSpc>
              <a:buFont typeface="Arial" panose="020B0604020202020204" pitchFamily="34" charset="0"/>
              <a:buChar char="•"/>
              <a:defRPr/>
            </a:pPr>
            <a:r>
              <a:rPr lang="ru-RU" sz="1800" b="0" dirty="0">
                <a:solidFill>
                  <a:schemeClr val="tx2">
                    <a:lumMod val="75000"/>
                  </a:schemeClr>
                </a:solidFill>
                <a:latin typeface="Verdana" pitchFamily="34" charset="0"/>
                <a:ea typeface="Verdana" pitchFamily="34" charset="0"/>
              </a:rPr>
              <a:t> неадекватное кормление кормов;</a:t>
            </a:r>
          </a:p>
          <a:p>
            <a:pPr marL="285750" indent="-285750" algn="just">
              <a:lnSpc>
                <a:spcPct val="150000"/>
              </a:lnSpc>
              <a:buFont typeface="Arial" panose="020B0604020202020204" pitchFamily="34" charset="0"/>
              <a:buChar char="•"/>
              <a:defRPr/>
            </a:pPr>
            <a:r>
              <a:rPr lang="ru-RU" sz="1800" b="0" dirty="0">
                <a:solidFill>
                  <a:schemeClr val="tx2">
                    <a:lumMod val="75000"/>
                  </a:schemeClr>
                </a:solidFill>
                <a:latin typeface="Verdana" pitchFamily="34" charset="0"/>
                <a:ea typeface="Verdana" pitchFamily="34" charset="0"/>
              </a:rPr>
              <a:t>некачественный корм;</a:t>
            </a:r>
          </a:p>
          <a:p>
            <a:pPr marL="285750" indent="-285750" algn="just">
              <a:lnSpc>
                <a:spcPct val="150000"/>
              </a:lnSpc>
              <a:buFont typeface="Arial" panose="020B0604020202020204" pitchFamily="34" charset="0"/>
              <a:buChar char="•"/>
              <a:defRPr/>
            </a:pPr>
            <a:r>
              <a:rPr lang="ru-RU" sz="1800" b="0" dirty="0">
                <a:solidFill>
                  <a:schemeClr val="tx2">
                    <a:lumMod val="75000"/>
                  </a:schemeClr>
                </a:solidFill>
                <a:latin typeface="Verdana" pitchFamily="34" charset="0"/>
                <a:ea typeface="Verdana" pitchFamily="34" charset="0"/>
              </a:rPr>
              <a:t>содержание NDF в корме, который был сокращен слишком молодым или поздней осенью.</a:t>
            </a:r>
          </a:p>
          <a:p>
            <a:pPr algn="just">
              <a:lnSpc>
                <a:spcPct val="150000"/>
              </a:lnSpc>
              <a:defRPr/>
            </a:pPr>
            <a:r>
              <a:rPr lang="ru-RU" sz="1800" b="0" dirty="0">
                <a:solidFill>
                  <a:schemeClr val="tx2">
                    <a:lumMod val="75000"/>
                  </a:schemeClr>
                </a:solidFill>
                <a:latin typeface="Verdana" pitchFamily="34" charset="0"/>
                <a:ea typeface="Verdana" pitchFamily="34" charset="0"/>
              </a:rPr>
              <a:t>Хотя </a:t>
            </a:r>
            <a:r>
              <a:rPr lang="ru-RU" sz="1800" b="0" dirty="0" err="1">
                <a:solidFill>
                  <a:schemeClr val="tx2">
                    <a:lumMod val="75000"/>
                  </a:schemeClr>
                </a:solidFill>
                <a:latin typeface="Verdana" pitchFamily="34" charset="0"/>
                <a:ea typeface="Verdana" pitchFamily="34" charset="0"/>
              </a:rPr>
              <a:t>низкофуражные</a:t>
            </a:r>
            <a:r>
              <a:rPr lang="ru-RU" sz="1800" b="0" dirty="0">
                <a:solidFill>
                  <a:schemeClr val="tx2">
                    <a:lumMod val="75000"/>
                  </a:schemeClr>
                </a:solidFill>
                <a:latin typeface="Verdana" pitchFamily="34" charset="0"/>
                <a:ea typeface="Verdana" pitchFamily="34" charset="0"/>
              </a:rPr>
              <a:t> (высокоэнергетические) диеты увеличивают выработку молочного белка, эта стратегия не рекомендуется. Низкий уровень объемистого корма способствует ацидозу и ламиниту.</a:t>
            </a:r>
          </a:p>
          <a:p>
            <a:pPr algn="just">
              <a:lnSpc>
                <a:spcPct val="150000"/>
              </a:lnSpc>
              <a:defRPr/>
            </a:pPr>
            <a:endParaRPr lang="ru-RU"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3906EFF4-A749-404C-A967-72F7B8B7C678}"/>
              </a:ext>
            </a:extLst>
          </p:cNvPr>
          <p:cNvSpPr>
            <a:spLocks noChangeArrowheads="1"/>
          </p:cNvSpPr>
          <p:nvPr/>
        </p:nvSpPr>
        <p:spPr bwMode="auto">
          <a:xfrm>
            <a:off x="3215680" y="1342612"/>
            <a:ext cx="6768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F514BC80-D8CC-46E3-8006-BFC7466A4848}"/>
              </a:ext>
            </a:extLst>
          </p:cNvPr>
          <p:cNvSpPr>
            <a:spLocks noChangeArrowheads="1"/>
          </p:cNvSpPr>
          <p:nvPr/>
        </p:nvSpPr>
        <p:spPr bwMode="auto">
          <a:xfrm>
            <a:off x="1775520" y="1859281"/>
            <a:ext cx="3849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Уровень фуража в рационе</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5B07301-C504-4F17-8EE5-C3C2D32296A8}"/>
              </a:ext>
            </a:extLst>
          </p:cNvPr>
          <p:cNvSpPr/>
          <p:nvPr/>
        </p:nvSpPr>
        <p:spPr>
          <a:xfrm>
            <a:off x="3051175" y="1944688"/>
            <a:ext cx="6480175" cy="400110"/>
          </a:xfrm>
          <a:prstGeom prst="rect">
            <a:avLst/>
          </a:prstGeom>
        </p:spPr>
        <p:txBody>
          <a:bodyPr>
            <a:spAutoFit/>
          </a:bodyPr>
          <a:lstStyle/>
          <a:p>
            <a:pPr>
              <a:defRPr/>
            </a:pPr>
            <a:r>
              <a:rPr lang="ru-RU" b="0" dirty="0">
                <a:solidFill>
                  <a:schemeClr val="tx2">
                    <a:lumMod val="75000"/>
                  </a:schemeClr>
                </a:solidFill>
                <a:latin typeface="Verdana" pitchFamily="34" charset="0"/>
                <a:ea typeface="Verdana" pitchFamily="34" charset="0"/>
              </a:rPr>
              <a:t>Факторы влияющие на выход сыра</a:t>
            </a:r>
            <a:endParaRPr lang="it-IT" b="0" dirty="0">
              <a:solidFill>
                <a:schemeClr val="tx2">
                  <a:lumMod val="75000"/>
                </a:schemeClr>
              </a:solidFill>
              <a:latin typeface="Verdana" pitchFamily="34" charset="0"/>
              <a:ea typeface="Verdana" pitchFamily="34" charset="0"/>
            </a:endParaRPr>
          </a:p>
        </p:txBody>
      </p:sp>
      <p:pic>
        <p:nvPicPr>
          <p:cNvPr id="13315" name="Immagine 5" descr="NDS Pro software.png">
            <a:extLst>
              <a:ext uri="{FF2B5EF4-FFF2-40B4-BE49-F238E27FC236}">
                <a16:creationId xmlns:a16="http://schemas.microsoft.com/office/drawing/2014/main" id="{14E97D36-BC32-4330-BE06-67150F51DF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55E9349E-0580-4548-B360-01CCB6409A95}"/>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9B3FDFA6-038D-4C27-865C-F35A99C48696}"/>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8" name="Rettangolo 7">
            <a:extLst>
              <a:ext uri="{FF2B5EF4-FFF2-40B4-BE49-F238E27FC236}">
                <a16:creationId xmlns:a16="http://schemas.microsoft.com/office/drawing/2014/main" id="{3B639221-71D2-47C2-8792-1F272BA9D44B}"/>
              </a:ext>
            </a:extLst>
          </p:cNvPr>
          <p:cNvSpPr/>
          <p:nvPr/>
        </p:nvSpPr>
        <p:spPr>
          <a:xfrm>
            <a:off x="7739857" y="2564904"/>
            <a:ext cx="3507580" cy="30100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73050" indent="-273050" eaLnBrk="1" hangingPunct="1">
              <a:spcBef>
                <a:spcPct val="20000"/>
              </a:spcBef>
              <a:buClr>
                <a:srgbClr val="0BD0D9"/>
              </a:buClr>
              <a:buSzPct val="95000"/>
              <a:defRPr/>
            </a:pPr>
            <a:r>
              <a:rPr lang="ru-RU" sz="1800" b="0" dirty="0">
                <a:solidFill>
                  <a:schemeClr val="tx2">
                    <a:lumMod val="75000"/>
                  </a:schemeClr>
                </a:solidFill>
                <a:latin typeface="Verdana" pitchFamily="34" charset="0"/>
                <a:ea typeface="Verdana" pitchFamily="34" charset="0"/>
              </a:rPr>
              <a:t>На это влияют многие технологические факторы</a:t>
            </a:r>
          </a:p>
          <a:p>
            <a:pPr marL="273050" indent="-273050" eaLnBrk="1" hangingPunct="1">
              <a:spcBef>
                <a:spcPct val="20000"/>
              </a:spcBef>
              <a:buClr>
                <a:srgbClr val="0BD0D9"/>
              </a:buClr>
              <a:buSzPct val="95000"/>
              <a:defRPr/>
            </a:pPr>
            <a:endParaRPr lang="en-US" sz="800" b="0" dirty="0">
              <a:solidFill>
                <a:schemeClr val="tx2">
                  <a:lumMod val="7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tx2">
                    <a:lumMod val="75000"/>
                  </a:schemeClr>
                </a:solidFill>
                <a:latin typeface="Verdana" pitchFamily="34" charset="0"/>
                <a:ea typeface="Verdana" pitchFamily="34" charset="0"/>
              </a:rPr>
              <a:t>Обработки молока</a:t>
            </a:r>
            <a:endParaRPr lang="it-IT" sz="1800" b="0" dirty="0">
              <a:solidFill>
                <a:schemeClr val="tx2">
                  <a:lumMod val="7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tx2">
                    <a:lumMod val="75000"/>
                  </a:schemeClr>
                </a:solidFill>
                <a:latin typeface="Verdana" pitchFamily="34" charset="0"/>
                <a:ea typeface="Verdana" pitchFamily="34" charset="0"/>
              </a:rPr>
              <a:t>Тип коагулянта</a:t>
            </a:r>
            <a:endParaRPr lang="it-IT" sz="1800" b="0" dirty="0">
              <a:solidFill>
                <a:schemeClr val="tx2">
                  <a:lumMod val="7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tx2">
                    <a:lumMod val="75000"/>
                  </a:schemeClr>
                </a:solidFill>
                <a:latin typeface="Verdana" pitchFamily="34" charset="0"/>
                <a:ea typeface="Verdana" pitchFamily="34" charset="0"/>
              </a:rPr>
              <a:t>Тип оборудования</a:t>
            </a:r>
            <a:r>
              <a:rPr lang="it-IT" sz="1800" b="0" dirty="0">
                <a:solidFill>
                  <a:schemeClr val="tx2">
                    <a:lumMod val="75000"/>
                  </a:schemeClr>
                </a:solidFill>
                <a:latin typeface="Verdana" pitchFamily="34" charset="0"/>
                <a:ea typeface="Verdana" pitchFamily="34" charset="0"/>
              </a:rPr>
              <a:t> </a:t>
            </a:r>
          </a:p>
          <a:p>
            <a:pPr marL="273050" indent="-273050" eaLnBrk="1" hangingPunct="1">
              <a:spcBef>
                <a:spcPct val="20000"/>
              </a:spcBef>
              <a:buClr>
                <a:srgbClr val="0BD0D9"/>
              </a:buClr>
              <a:buSzPct val="95000"/>
              <a:buFont typeface="Wingdings" panose="05000000000000000000" pitchFamily="2" charset="2"/>
              <a:buChar char="§"/>
              <a:defRPr/>
            </a:pPr>
            <a:r>
              <a:rPr lang="ru-RU" sz="1800" b="0" dirty="0">
                <a:solidFill>
                  <a:schemeClr val="tx2">
                    <a:lumMod val="75000"/>
                  </a:schemeClr>
                </a:solidFill>
                <a:latin typeface="Verdana" pitchFamily="34" charset="0"/>
                <a:ea typeface="Verdana" pitchFamily="34" charset="0"/>
              </a:rPr>
              <a:t>Программа резки сырного сгустка</a:t>
            </a:r>
            <a:endParaRPr lang="it-IT" sz="1800" b="0" dirty="0">
              <a:solidFill>
                <a:schemeClr val="tx2">
                  <a:lumMod val="75000"/>
                </a:schemeClr>
              </a:solidFill>
              <a:latin typeface="Verdana" pitchFamily="34" charset="0"/>
              <a:ea typeface="Verdana" pitchFamily="34" charset="0"/>
            </a:endParaRPr>
          </a:p>
          <a:p>
            <a:pPr marL="273050" indent="-273050" eaLnBrk="1" hangingPunct="1">
              <a:spcBef>
                <a:spcPct val="20000"/>
              </a:spcBef>
              <a:buClr>
                <a:srgbClr val="0BD0D9"/>
              </a:buClr>
              <a:buSzPct val="95000"/>
              <a:buFont typeface="Wingdings" panose="05000000000000000000" pitchFamily="2" charset="2"/>
              <a:buChar char="§"/>
              <a:defRPr/>
            </a:pPr>
            <a:r>
              <a:rPr lang="it-IT" sz="1800" b="0" dirty="0">
                <a:solidFill>
                  <a:schemeClr val="tx2">
                    <a:lumMod val="75000"/>
                  </a:schemeClr>
                </a:solidFill>
                <a:latin typeface="Verdana" pitchFamily="34" charset="0"/>
                <a:ea typeface="Verdana" pitchFamily="34" charset="0"/>
              </a:rPr>
              <a:t>……</a:t>
            </a:r>
          </a:p>
        </p:txBody>
      </p:sp>
      <p:sp>
        <p:nvSpPr>
          <p:cNvPr id="9" name="Content Placeholder 2">
            <a:extLst>
              <a:ext uri="{FF2B5EF4-FFF2-40B4-BE49-F238E27FC236}">
                <a16:creationId xmlns:a16="http://schemas.microsoft.com/office/drawing/2014/main" id="{3AD259C9-ED45-433C-9464-8DF0FF132764}"/>
              </a:ext>
            </a:extLst>
          </p:cNvPr>
          <p:cNvSpPr txBox="1">
            <a:spLocks/>
          </p:cNvSpPr>
          <p:nvPr/>
        </p:nvSpPr>
        <p:spPr bwMode="auto">
          <a:xfrm>
            <a:off x="1415480" y="2564904"/>
            <a:ext cx="5328593" cy="345638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Wingdings" panose="05000000000000000000" pitchFamily="2" charset="2"/>
              <a:buNone/>
              <a:defRPr/>
            </a:pPr>
            <a:r>
              <a:rPr lang="ru-RU" sz="1800" b="0" dirty="0">
                <a:solidFill>
                  <a:schemeClr val="tx2">
                    <a:lumMod val="75000"/>
                  </a:schemeClr>
                </a:solidFill>
                <a:latin typeface="Verdana" pitchFamily="34" charset="0"/>
                <a:ea typeface="Verdana" pitchFamily="34" charset="0"/>
              </a:rPr>
              <a:t>Это во многом определяется качеством сырого молока</a:t>
            </a:r>
            <a:endParaRPr lang="en-IE" altLang="it-IT" sz="1800" b="0" dirty="0">
              <a:solidFill>
                <a:schemeClr val="tx2">
                  <a:lumMod val="75000"/>
                </a:schemeClr>
              </a:solidFill>
              <a:latin typeface="Verdana" pitchFamily="34" charset="0"/>
              <a:ea typeface="Verdana" pitchFamily="34" charset="0"/>
            </a:endParaRPr>
          </a:p>
          <a:p>
            <a:pPr eaLnBrk="1" hangingPunct="1">
              <a:buFont typeface="Wingdings" panose="05000000000000000000" pitchFamily="2" charset="2"/>
              <a:buNone/>
              <a:defRPr/>
            </a:pPr>
            <a:endParaRPr lang="en-GB" altLang="it-IT" sz="800" b="0" dirty="0">
              <a:solidFill>
                <a:schemeClr val="tx2">
                  <a:lumMod val="75000"/>
                </a:schemeClr>
              </a:solidFill>
              <a:latin typeface="Verdana" pitchFamily="34" charset="0"/>
              <a:ea typeface="Verdana" pitchFamily="34" charset="0"/>
            </a:endParaRPr>
          </a:p>
          <a:p>
            <a:pPr eaLnBrk="1" hangingPunct="1">
              <a:defRPr/>
            </a:pPr>
            <a:r>
              <a:rPr lang="ru-RU" altLang="it-IT" sz="1800" dirty="0">
                <a:solidFill>
                  <a:schemeClr val="tx2">
                    <a:lumMod val="75000"/>
                  </a:schemeClr>
                </a:solidFill>
                <a:latin typeface="Verdana" pitchFamily="34" charset="0"/>
                <a:ea typeface="Verdana" pitchFamily="34" charset="0"/>
              </a:rPr>
              <a:t>Состав молока </a:t>
            </a:r>
            <a:endParaRPr lang="en-GB" altLang="it-IT" sz="1800" dirty="0">
              <a:solidFill>
                <a:schemeClr val="tx2">
                  <a:lumMod val="75000"/>
                </a:schemeClr>
              </a:solidFill>
              <a:latin typeface="Verdana" pitchFamily="34" charset="0"/>
              <a:ea typeface="Verdana" pitchFamily="34" charset="0"/>
            </a:endParaRPr>
          </a:p>
          <a:p>
            <a:pPr eaLnBrk="1" hangingPunct="1">
              <a:defRPr/>
            </a:pPr>
            <a:r>
              <a:rPr lang="ru-RU" altLang="it-IT" sz="1800" dirty="0">
                <a:solidFill>
                  <a:schemeClr val="tx2">
                    <a:lumMod val="75000"/>
                  </a:schemeClr>
                </a:solidFill>
                <a:latin typeface="Verdana" pitchFamily="34" charset="0"/>
                <a:ea typeface="Verdana" pitchFamily="34" charset="0"/>
              </a:rPr>
              <a:t>Содержание соматических клеток </a:t>
            </a:r>
            <a:r>
              <a:rPr lang="en-GB" altLang="it-IT" sz="1800" dirty="0">
                <a:solidFill>
                  <a:schemeClr val="tx2">
                    <a:lumMod val="75000"/>
                  </a:schemeClr>
                </a:solidFill>
                <a:latin typeface="Verdana" pitchFamily="34" charset="0"/>
                <a:ea typeface="Verdana" pitchFamily="34" charset="0"/>
              </a:rPr>
              <a:t>(SCC)</a:t>
            </a:r>
            <a:r>
              <a:rPr lang="en-GB" altLang="it-IT" sz="1800" b="0" dirty="0">
                <a:solidFill>
                  <a:schemeClr val="tx2">
                    <a:lumMod val="75000"/>
                  </a:schemeClr>
                </a:solidFill>
                <a:latin typeface="Verdana" pitchFamily="34" charset="0"/>
                <a:ea typeface="Verdana" pitchFamily="34" charset="0"/>
              </a:rPr>
              <a:t>	</a:t>
            </a:r>
            <a:endParaRPr lang="en-IE" altLang="it-IT" sz="1800" b="0" dirty="0">
              <a:solidFill>
                <a:schemeClr val="tx2">
                  <a:lumMod val="75000"/>
                </a:schemeClr>
              </a:solidFill>
              <a:latin typeface="Verdana" pitchFamily="34" charset="0"/>
              <a:ea typeface="Verdana" pitchFamily="34" charset="0"/>
            </a:endParaRPr>
          </a:p>
          <a:p>
            <a:pPr eaLnBrk="1" hangingPunct="1">
              <a:defRPr/>
            </a:pPr>
            <a:r>
              <a:rPr lang="ru-RU" altLang="it-IT" sz="1800" b="0" dirty="0">
                <a:solidFill>
                  <a:schemeClr val="tx2">
                    <a:lumMod val="75000"/>
                  </a:schemeClr>
                </a:solidFill>
                <a:latin typeface="Verdana" pitchFamily="34" charset="0"/>
                <a:ea typeface="Verdana" pitchFamily="34" charset="0"/>
              </a:rPr>
              <a:t>Микробная </a:t>
            </a:r>
            <a:r>
              <a:rPr lang="ru-RU" altLang="it-IT" sz="1800" b="0" dirty="0" err="1">
                <a:solidFill>
                  <a:schemeClr val="tx2">
                    <a:lumMod val="75000"/>
                  </a:schemeClr>
                </a:solidFill>
                <a:latin typeface="Verdana" pitchFamily="34" charset="0"/>
                <a:ea typeface="Verdana" pitchFamily="34" charset="0"/>
              </a:rPr>
              <a:t>акивность</a:t>
            </a:r>
            <a:r>
              <a:rPr lang="ru-RU" altLang="it-IT" sz="1800" b="0" dirty="0">
                <a:solidFill>
                  <a:schemeClr val="tx2">
                    <a:lumMod val="75000"/>
                  </a:schemeClr>
                </a:solidFill>
                <a:latin typeface="Verdana" pitchFamily="34" charset="0"/>
                <a:ea typeface="Verdana" pitchFamily="34" charset="0"/>
              </a:rPr>
              <a:t> молока</a:t>
            </a:r>
            <a:endParaRPr lang="en-IE" altLang="it-IT" sz="1800" b="0" dirty="0">
              <a:solidFill>
                <a:schemeClr val="tx2">
                  <a:lumMod val="75000"/>
                </a:schemeClr>
              </a:solidFill>
              <a:latin typeface="Verdana" pitchFamily="34" charset="0"/>
              <a:ea typeface="Verdana" pitchFamily="34" charset="0"/>
            </a:endParaRPr>
          </a:p>
          <a:p>
            <a:pPr eaLnBrk="1" hangingPunct="1">
              <a:defRPr/>
            </a:pPr>
            <a:r>
              <a:rPr lang="ru-RU" altLang="it-IT" sz="1800" b="0" dirty="0" err="1">
                <a:solidFill>
                  <a:schemeClr val="tx2">
                    <a:lumMod val="75000"/>
                  </a:schemeClr>
                </a:solidFill>
                <a:latin typeface="Verdana" pitchFamily="34" charset="0"/>
                <a:ea typeface="Verdana" pitchFamily="34" charset="0"/>
              </a:rPr>
              <a:t>Энзиматическая</a:t>
            </a:r>
            <a:r>
              <a:rPr lang="ru-RU" altLang="it-IT" sz="1800" b="0" dirty="0">
                <a:solidFill>
                  <a:schemeClr val="tx2">
                    <a:lumMod val="75000"/>
                  </a:schemeClr>
                </a:solidFill>
                <a:latin typeface="Verdana" pitchFamily="34" charset="0"/>
                <a:ea typeface="Verdana" pitchFamily="34" charset="0"/>
              </a:rPr>
              <a:t> активность молока</a:t>
            </a:r>
            <a:endParaRPr lang="en-GB" altLang="it-IT" sz="1800" b="0" dirty="0">
              <a:solidFill>
                <a:schemeClr val="tx2">
                  <a:lumMod val="75000"/>
                </a:schemeClr>
              </a:solidFill>
              <a:latin typeface="Verdana" pitchFamily="34" charset="0"/>
              <a:ea typeface="Verdana" pitchFamily="34" charset="0"/>
            </a:endParaRPr>
          </a:p>
          <a:p>
            <a:pPr eaLnBrk="1" hangingPunct="1">
              <a:defRPr/>
            </a:pPr>
            <a:r>
              <a:rPr lang="en-GB" altLang="it-IT" sz="1800" b="0" dirty="0">
                <a:solidFill>
                  <a:schemeClr val="tx2">
                    <a:lumMod val="75000"/>
                  </a:schemeClr>
                </a:solidFill>
                <a:latin typeface="Verdana" pitchFamily="34" charset="0"/>
                <a:ea typeface="Verdana" pitchFamily="34" charset="0"/>
              </a:rPr>
              <a:t>pH</a:t>
            </a:r>
          </a:p>
          <a:p>
            <a:pPr eaLnBrk="1" hangingPunct="1">
              <a:defRPr/>
            </a:pPr>
            <a:r>
              <a:rPr lang="en-US" altLang="it-IT" sz="1800" b="0" dirty="0">
                <a:solidFill>
                  <a:schemeClr val="tx2">
                    <a:lumMod val="75000"/>
                  </a:schemeClr>
                </a:solidFill>
                <a:latin typeface="Verdana" pitchFamily="34" charset="0"/>
                <a:ea typeface="Verdana" pitchFamily="34" charset="0"/>
              </a:rPr>
              <a:t>k-</a:t>
            </a:r>
            <a:r>
              <a:rPr lang="ru-RU" altLang="it-IT" sz="1800" b="0" dirty="0">
                <a:solidFill>
                  <a:schemeClr val="tx2">
                    <a:lumMod val="75000"/>
                  </a:schemeClr>
                </a:solidFill>
                <a:latin typeface="Verdana" pitchFamily="34" charset="0"/>
                <a:ea typeface="Verdana" pitchFamily="34" charset="0"/>
              </a:rPr>
              <a:t>казеин вариант </a:t>
            </a:r>
            <a:endParaRPr lang="en-GB" altLang="it-IT" sz="1800" b="0" dirty="0">
              <a:solidFill>
                <a:schemeClr val="tx2">
                  <a:lumMod val="75000"/>
                </a:schemeClr>
              </a:solidFill>
              <a:latin typeface="Verdana" pitchFamily="34" charset="0"/>
              <a:ea typeface="Verdana" pitchFamily="34" charset="0"/>
            </a:endParaRPr>
          </a:p>
          <a:p>
            <a:pPr eaLnBrk="1" hangingPunct="1">
              <a:defRPr/>
            </a:pPr>
            <a:r>
              <a:rPr lang="ru-RU" altLang="it-IT" sz="1800" b="0" dirty="0">
                <a:solidFill>
                  <a:schemeClr val="tx2">
                    <a:lumMod val="75000"/>
                  </a:schemeClr>
                </a:solidFill>
                <a:latin typeface="Verdana" pitchFamily="34" charset="0"/>
                <a:ea typeface="Verdana" pitchFamily="34" charset="0"/>
              </a:rPr>
              <a:t>Состав минералов </a:t>
            </a:r>
            <a:r>
              <a:rPr lang="en-GB" altLang="it-IT" sz="1800" b="0" dirty="0">
                <a:solidFill>
                  <a:schemeClr val="tx2">
                    <a:lumMod val="75000"/>
                  </a:schemeClr>
                </a:solidFill>
                <a:latin typeface="Verdana" pitchFamily="34" charset="0"/>
                <a:ea typeface="Verdana" pitchFamily="34" charset="0"/>
              </a:rPr>
              <a:t>	</a:t>
            </a:r>
            <a:endParaRPr lang="en-IE" altLang="it-IT" sz="1800" b="0" dirty="0">
              <a:solidFill>
                <a:schemeClr val="tx2">
                  <a:lumMod val="75000"/>
                </a:schemeClr>
              </a:solidFill>
              <a:latin typeface="Verdana" pitchFamily="34" charset="0"/>
              <a:ea typeface="Verdana" pitchFamily="34" charset="0"/>
            </a:endParaRPr>
          </a:p>
          <a:p>
            <a:pPr eaLnBrk="1" hangingPunct="1">
              <a:defRPr/>
            </a:pPr>
            <a:r>
              <a:rPr lang="ru-RU" altLang="it-IT" sz="1800" b="0" dirty="0">
                <a:solidFill>
                  <a:schemeClr val="tx2">
                    <a:lumMod val="75000"/>
                  </a:schemeClr>
                </a:solidFill>
                <a:latin typeface="Verdana" pitchFamily="34" charset="0"/>
                <a:ea typeface="Verdana" pitchFamily="34" charset="0"/>
              </a:rPr>
              <a:t>Остатки </a:t>
            </a:r>
            <a:r>
              <a:rPr lang="ru-RU" altLang="it-IT" sz="1800" b="0" dirty="0" err="1">
                <a:solidFill>
                  <a:schemeClr val="tx2">
                    <a:lumMod val="75000"/>
                  </a:schemeClr>
                </a:solidFill>
                <a:latin typeface="Verdana" pitchFamily="34" charset="0"/>
                <a:ea typeface="Verdana" pitchFamily="34" charset="0"/>
              </a:rPr>
              <a:t>ксенобиотиков</a:t>
            </a:r>
            <a:endParaRPr lang="en-IE" altLang="it-IT" sz="1800" b="0" dirty="0">
              <a:solidFill>
                <a:schemeClr val="tx2">
                  <a:lumMod val="75000"/>
                </a:schemeClr>
              </a:solidFill>
              <a:latin typeface="Verdana" pitchFamily="34" charset="0"/>
              <a:ea typeface="Verdana" pitchFamily="34" charset="0"/>
            </a:endParaRPr>
          </a:p>
        </p:txBody>
      </p:sp>
      <p:sp>
        <p:nvSpPr>
          <p:cNvPr id="12" name="Rettangolo 12">
            <a:extLst>
              <a:ext uri="{FF2B5EF4-FFF2-40B4-BE49-F238E27FC236}">
                <a16:creationId xmlns:a16="http://schemas.microsoft.com/office/drawing/2014/main" id="{357932EB-2856-4E50-ADB1-B99F681D2AC7}"/>
              </a:ext>
            </a:extLst>
          </p:cNvPr>
          <p:cNvSpPr>
            <a:spLocks noChangeArrowheads="1"/>
          </p:cNvSpPr>
          <p:nvPr/>
        </p:nvSpPr>
        <p:spPr bwMode="auto">
          <a:xfrm>
            <a:off x="1775520" y="1403718"/>
            <a:ext cx="88575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magine 5" descr="NDS Pro software.png">
            <a:extLst>
              <a:ext uri="{FF2B5EF4-FFF2-40B4-BE49-F238E27FC236}">
                <a16:creationId xmlns:a16="http://schemas.microsoft.com/office/drawing/2014/main" id="{F3C8517D-A6B5-4754-8A15-D287BB995F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3" name="Rettangolo 2">
            <a:extLst>
              <a:ext uri="{FF2B5EF4-FFF2-40B4-BE49-F238E27FC236}">
                <a16:creationId xmlns:a16="http://schemas.microsoft.com/office/drawing/2014/main" id="{34666D8E-A0FD-4F56-8198-FEDE2D34FDFA}"/>
              </a:ext>
            </a:extLst>
          </p:cNvPr>
          <p:cNvSpPr/>
          <p:nvPr/>
        </p:nvSpPr>
        <p:spPr>
          <a:xfrm>
            <a:off x="1731963" y="2824163"/>
            <a:ext cx="8901112" cy="2944781"/>
          </a:xfrm>
          <a:prstGeom prst="rect">
            <a:avLst/>
          </a:prstGeom>
        </p:spPr>
        <p:txBody>
          <a:bodyPr>
            <a:spAutoFit/>
          </a:bodyPr>
          <a:lstStyle/>
          <a:p>
            <a:pPr algn="just">
              <a:lnSpc>
                <a:spcPct val="150000"/>
              </a:lnSpc>
              <a:defRPr/>
            </a:pPr>
            <a:r>
              <a:rPr lang="ru-RU" sz="1800" b="0" dirty="0">
                <a:solidFill>
                  <a:schemeClr val="tx2">
                    <a:lumMod val="75000"/>
                  </a:schemeClr>
                </a:solidFill>
                <a:latin typeface="Verdana" pitchFamily="34" charset="0"/>
                <a:ea typeface="Verdana" pitchFamily="34" charset="0"/>
              </a:rPr>
              <a:t>Содержание белка и жира молока также может изменяться из-за физической формы корма (измельчения). Многое из этого связано с сортировкой рациона и неспособностью обеспечить постоянное питание в течение дня. Крупно измельченный силос и сухое сено являются наиболее распространенными причинами сортировки. С другой стороны, очень тонко измельченные диеты негативно влияют на обмен рубца и снижают выработку жира и белка молока.</a:t>
            </a:r>
          </a:p>
        </p:txBody>
      </p:sp>
      <p:sp>
        <p:nvSpPr>
          <p:cNvPr id="7" name="Rettangolo 12">
            <a:extLst>
              <a:ext uri="{FF2B5EF4-FFF2-40B4-BE49-F238E27FC236}">
                <a16:creationId xmlns:a16="http://schemas.microsoft.com/office/drawing/2014/main" id="{5206DC02-33F7-4FB0-B67F-0D418A7C7B50}"/>
              </a:ext>
            </a:extLst>
          </p:cNvPr>
          <p:cNvSpPr>
            <a:spLocks noChangeArrowheads="1"/>
          </p:cNvSpPr>
          <p:nvPr/>
        </p:nvSpPr>
        <p:spPr bwMode="auto">
          <a:xfrm>
            <a:off x="3216274" y="1350963"/>
            <a:ext cx="65521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238CA38B-C78E-430B-B371-78EBFEC8444A}"/>
              </a:ext>
            </a:extLst>
          </p:cNvPr>
          <p:cNvSpPr>
            <a:spLocks noChangeArrowheads="1"/>
          </p:cNvSpPr>
          <p:nvPr/>
        </p:nvSpPr>
        <p:spPr bwMode="auto">
          <a:xfrm>
            <a:off x="1731963" y="2235200"/>
            <a:ext cx="4583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Крупность измельчения рациона</a:t>
            </a:r>
            <a:endParaRPr lang="en-US" altLang="it-IT" b="0" u="sng"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magine 5" descr="NDS Pro software.png">
            <a:extLst>
              <a:ext uri="{FF2B5EF4-FFF2-40B4-BE49-F238E27FC236}">
                <a16:creationId xmlns:a16="http://schemas.microsoft.com/office/drawing/2014/main" id="{E418C4FB-33D9-4E31-BE1A-3E9F463FEB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 name="Rettangolo 12">
            <a:extLst>
              <a:ext uri="{FF2B5EF4-FFF2-40B4-BE49-F238E27FC236}">
                <a16:creationId xmlns:a16="http://schemas.microsoft.com/office/drawing/2014/main" id="{78572B77-AAE9-4C61-ADF2-D026231D0589}"/>
              </a:ext>
            </a:extLst>
          </p:cNvPr>
          <p:cNvSpPr>
            <a:spLocks noChangeArrowheads="1"/>
          </p:cNvSpPr>
          <p:nvPr/>
        </p:nvSpPr>
        <p:spPr bwMode="auto">
          <a:xfrm>
            <a:off x="3216274" y="1350963"/>
            <a:ext cx="66961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Факторы, влияющие на состав молока</a:t>
            </a:r>
            <a:endParaRPr lang="it-IT" altLang="it-IT" sz="2200" dirty="0">
              <a:solidFill>
                <a:schemeClr val="tx2">
                  <a:lumMod val="75000"/>
                </a:schemeClr>
              </a:solidFill>
              <a:latin typeface="Verdana" pitchFamily="34" charset="0"/>
              <a:ea typeface="Verdana" pitchFamily="34" charset="0"/>
            </a:endParaRPr>
          </a:p>
        </p:txBody>
      </p:sp>
      <p:sp>
        <p:nvSpPr>
          <p:cNvPr id="8" name="Rettangolo 7">
            <a:extLst>
              <a:ext uri="{FF2B5EF4-FFF2-40B4-BE49-F238E27FC236}">
                <a16:creationId xmlns:a16="http://schemas.microsoft.com/office/drawing/2014/main" id="{FC57763D-CDD5-4156-8A7B-39A36123E58D}"/>
              </a:ext>
            </a:extLst>
          </p:cNvPr>
          <p:cNvSpPr>
            <a:spLocks noChangeArrowheads="1"/>
          </p:cNvSpPr>
          <p:nvPr/>
        </p:nvSpPr>
        <p:spPr bwMode="auto">
          <a:xfrm>
            <a:off x="1731963" y="1916113"/>
            <a:ext cx="6976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b="0" u="sng" dirty="0">
                <a:solidFill>
                  <a:schemeClr val="tx2">
                    <a:lumMod val="75000"/>
                  </a:schemeClr>
                </a:solidFill>
                <a:latin typeface="Verdana" pitchFamily="34" charset="0"/>
                <a:ea typeface="Verdana" pitchFamily="34" charset="0"/>
              </a:rPr>
              <a:t>Добавка жира или масла в рацион </a:t>
            </a:r>
            <a:r>
              <a:rPr lang="en-US" altLang="it-IT" b="0" u="sng" dirty="0">
                <a:solidFill>
                  <a:schemeClr val="tx2">
                    <a:lumMod val="75000"/>
                  </a:schemeClr>
                </a:solidFill>
                <a:latin typeface="Verdana" pitchFamily="34" charset="0"/>
                <a:ea typeface="Verdana" pitchFamily="34" charset="0"/>
              </a:rPr>
              <a:t>Added Fat or Oil</a:t>
            </a:r>
          </a:p>
        </p:txBody>
      </p:sp>
      <p:sp>
        <p:nvSpPr>
          <p:cNvPr id="9" name="Rettangolo 8">
            <a:extLst>
              <a:ext uri="{FF2B5EF4-FFF2-40B4-BE49-F238E27FC236}">
                <a16:creationId xmlns:a16="http://schemas.microsoft.com/office/drawing/2014/main" id="{D4C61867-526C-4EE2-8933-28267812F844}"/>
              </a:ext>
            </a:extLst>
          </p:cNvPr>
          <p:cNvSpPr/>
          <p:nvPr/>
        </p:nvSpPr>
        <p:spPr>
          <a:xfrm>
            <a:off x="1731963" y="2349500"/>
            <a:ext cx="9404350" cy="4145109"/>
          </a:xfrm>
          <a:prstGeom prst="rect">
            <a:avLst/>
          </a:prstGeom>
        </p:spPr>
        <p:txBody>
          <a:bodyPr>
            <a:spAutoFit/>
          </a:bodyPr>
          <a:lstStyle/>
          <a:p>
            <a:pPr algn="just">
              <a:lnSpc>
                <a:spcPct val="150000"/>
              </a:lnSpc>
              <a:defRPr/>
            </a:pPr>
            <a:r>
              <a:rPr lang="ru-RU" sz="1600" b="0" dirty="0">
                <a:solidFill>
                  <a:schemeClr val="tx2">
                    <a:lumMod val="75000"/>
                  </a:schemeClr>
                </a:solidFill>
                <a:latin typeface="Verdana" pitchFamily="34" charset="0"/>
                <a:ea typeface="Verdana" pitchFamily="34" charset="0"/>
              </a:rPr>
              <a:t>Добавление жира в рацион может повлиять на уровень компонентов молока в зависимости от количества и источника жира. Как правило, масло токсично для микробов рубца и может снизить усвояемость клетчатки, когда RUFAL превышает допустимое количество от сухого вещества в рационе (3%).</a:t>
            </a:r>
          </a:p>
          <a:p>
            <a:pPr algn="just">
              <a:lnSpc>
                <a:spcPct val="150000"/>
              </a:lnSpc>
              <a:defRPr/>
            </a:pPr>
            <a:r>
              <a:rPr lang="ru-RU" sz="1600" b="0" dirty="0">
                <a:solidFill>
                  <a:schemeClr val="tx2">
                    <a:lumMod val="75000"/>
                  </a:schemeClr>
                </a:solidFill>
                <a:latin typeface="Verdana" pitchFamily="34" charset="0"/>
                <a:ea typeface="Verdana" pitchFamily="34" charset="0"/>
              </a:rPr>
              <a:t>Если используется инертный для рубца или обходной жир, общее содержание жира может безопасно достигать 6-7%. При низком содержании жира в молоке содержание жира в молоке может немного увеличиться или вообще не измениться. Молочный жир уменьшается на более высоких уровнях, особенно с RUFAL. Содержание молочного белка может быть снижено на 0,1-0,3% в рационе с высоким содержанием жира. Это может произойти из-за снижения уровня глюкозы в крови.</a:t>
            </a:r>
          </a:p>
          <a:p>
            <a:pPr algn="just">
              <a:lnSpc>
                <a:spcPct val="150000"/>
              </a:lnSpc>
              <a:defRPr/>
            </a:pPr>
            <a:r>
              <a:rPr lang="ru-RU" sz="1800" b="0" dirty="0">
                <a:solidFill>
                  <a:schemeClr val="tx2">
                    <a:lumMod val="75000"/>
                  </a:schemeClr>
                </a:solidFill>
                <a:latin typeface="Verdana" pitchFamily="34" charset="0"/>
                <a:ea typeface="Verdana" pitchFamily="34" charset="0"/>
              </a:rPr>
              <a:t> </a:t>
            </a:r>
            <a:endParaRPr lang="en-US" sz="1800" b="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magine 5" descr="NDS Pro software.png">
            <a:extLst>
              <a:ext uri="{FF2B5EF4-FFF2-40B4-BE49-F238E27FC236}">
                <a16:creationId xmlns:a16="http://schemas.microsoft.com/office/drawing/2014/main" id="{B31BDA98-D032-4A7F-9349-788A2F40E3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2709" name="Rettangolo 1">
            <a:extLst>
              <a:ext uri="{FF2B5EF4-FFF2-40B4-BE49-F238E27FC236}">
                <a16:creationId xmlns:a16="http://schemas.microsoft.com/office/drawing/2014/main" id="{43B01B8A-9E64-4568-A1D8-5E42285944A3}"/>
              </a:ext>
            </a:extLst>
          </p:cNvPr>
          <p:cNvSpPr>
            <a:spLocks noChangeArrowheads="1"/>
          </p:cNvSpPr>
          <p:nvPr/>
        </p:nvSpPr>
        <p:spPr bwMode="auto">
          <a:xfrm>
            <a:off x="2232025" y="2228850"/>
            <a:ext cx="8064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defRPr/>
            </a:pPr>
            <a:r>
              <a:rPr lang="en-US" alt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При многих системах цен на молоко молочные фермы платят за килограмм отгруженного жира и белка, а не за общий объем. </a:t>
            </a:r>
          </a:p>
          <a:p>
            <a:pPr algn="just">
              <a:defRPr/>
            </a:pPr>
            <a:endParaRPr lang="en-US" altLang="it-IT" b="0" dirty="0">
              <a:solidFill>
                <a:schemeClr val="tx2">
                  <a:lumMod val="75000"/>
                </a:schemeClr>
              </a:solidFill>
              <a:latin typeface="Verdana" pitchFamily="34" charset="0"/>
              <a:ea typeface="Verdana" pitchFamily="34" charset="0"/>
            </a:endParaRPr>
          </a:p>
          <a:p>
            <a:pPr algn="just">
              <a:defRPr/>
            </a:pPr>
            <a:r>
              <a:rPr lang="en-US" alt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Высокоудойные стада, доставляющие более 2,5-2,8 кг / день на корову жира и белка вместе взятых</a:t>
            </a:r>
            <a:br>
              <a:rPr lang="ru-RU" dirty="0"/>
            </a:br>
            <a:r>
              <a:rPr lang="ru-RU" dirty="0"/>
              <a:t> </a:t>
            </a:r>
            <a:endParaRPr lang="en-US" altLang="it-IT" b="0" dirty="0">
              <a:solidFill>
                <a:schemeClr val="tx2">
                  <a:lumMod val="75000"/>
                </a:schemeClr>
              </a:solidFill>
              <a:latin typeface="Verdana" pitchFamily="34" charset="0"/>
              <a:ea typeface="Verdana" pitchFamily="34" charset="0"/>
            </a:endParaRPr>
          </a:p>
          <a:p>
            <a:pPr algn="just">
              <a:defRPr/>
            </a:pPr>
            <a:r>
              <a:rPr lang="en-US" alt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Основной движущей силой производства компонентов является надои молока</a:t>
            </a:r>
            <a:endParaRPr lang="en-US" altLang="it-IT" b="0" dirty="0">
              <a:solidFill>
                <a:schemeClr val="tx2">
                  <a:lumMod val="75000"/>
                </a:schemeClr>
              </a:solidFill>
              <a:latin typeface="Verdana" pitchFamily="34" charset="0"/>
              <a:ea typeface="Verdana" pitchFamily="34" charset="0"/>
            </a:endParaRPr>
          </a:p>
          <a:p>
            <a:pPr algn="just">
              <a:defRPr/>
            </a:pPr>
            <a:endParaRPr lang="en-US" altLang="it-IT" b="0" dirty="0">
              <a:solidFill>
                <a:schemeClr val="tx2">
                  <a:lumMod val="75000"/>
                </a:schemeClr>
              </a:solidFill>
              <a:latin typeface="Verdana" pitchFamily="34" charset="0"/>
              <a:ea typeface="Verdana" pitchFamily="34" charset="0"/>
            </a:endParaRPr>
          </a:p>
          <a:p>
            <a:pPr algn="just">
              <a:defRPr/>
            </a:pPr>
            <a:r>
              <a:rPr lang="it-IT" alt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Процентное содержание компонентов также важно</a:t>
            </a:r>
            <a:endParaRPr lang="it-IT" altLang="it-IT" b="0" dirty="0">
              <a:solidFill>
                <a:schemeClr val="tx2">
                  <a:lumMod val="75000"/>
                </a:schemeClr>
              </a:solidFill>
              <a:latin typeface="Verdana" pitchFamily="34" charset="0"/>
              <a:ea typeface="Verdana" pitchFamily="34" charset="0"/>
            </a:endParaRPr>
          </a:p>
          <a:p>
            <a:pPr lvl="1" algn="just">
              <a:defRPr/>
            </a:pPr>
            <a:r>
              <a:rPr lang="en-US" altLang="it-IT" sz="1800" b="0" dirty="0">
                <a:solidFill>
                  <a:schemeClr val="tx2">
                    <a:lumMod val="75000"/>
                  </a:schemeClr>
                </a:solidFill>
                <a:latin typeface="Verdana" pitchFamily="34" charset="0"/>
                <a:ea typeface="Verdana" pitchFamily="34" charset="0"/>
              </a:rPr>
              <a:t>–</a:t>
            </a:r>
            <a:r>
              <a:rPr lang="ru-RU" sz="1800" b="0" dirty="0">
                <a:solidFill>
                  <a:schemeClr val="tx2">
                    <a:lumMod val="75000"/>
                  </a:schemeClr>
                </a:solidFill>
                <a:latin typeface="Verdana" pitchFamily="34" charset="0"/>
                <a:ea typeface="Verdana" pitchFamily="34" charset="0"/>
              </a:rPr>
              <a:t>Необходимо оценить возможность на основе индивидуальных цен на жир и белок</a:t>
            </a:r>
            <a:r>
              <a:rPr lang="ru-RU" altLang="it-IT" sz="1800" b="0" dirty="0">
                <a:solidFill>
                  <a:schemeClr val="tx2">
                    <a:lumMod val="75000"/>
                  </a:schemeClr>
                </a:solidFill>
                <a:latin typeface="Verdana" pitchFamily="34" charset="0"/>
                <a:ea typeface="Verdana" pitchFamily="34" charset="0"/>
              </a:rPr>
              <a:t>.</a:t>
            </a:r>
            <a:endParaRPr lang="it-IT" altLang="it-IT" sz="1800" b="0" dirty="0">
              <a:solidFill>
                <a:schemeClr val="tx2">
                  <a:lumMod val="75000"/>
                </a:schemeClr>
              </a:solidFill>
              <a:latin typeface="Verdana" pitchFamily="34" charset="0"/>
              <a:ea typeface="Verdana" pitchFamily="34" charset="0"/>
            </a:endParaRPr>
          </a:p>
        </p:txBody>
      </p:sp>
      <p:sp>
        <p:nvSpPr>
          <p:cNvPr id="6" name="Rettangolo 12">
            <a:extLst>
              <a:ext uri="{FF2B5EF4-FFF2-40B4-BE49-F238E27FC236}">
                <a16:creationId xmlns:a16="http://schemas.microsoft.com/office/drawing/2014/main" id="{FA3787B8-DF32-4173-B5A6-5C1BB7E872A2}"/>
              </a:ext>
            </a:extLst>
          </p:cNvPr>
          <p:cNvSpPr>
            <a:spLocks noChangeArrowheads="1"/>
          </p:cNvSpPr>
          <p:nvPr/>
        </p:nvSpPr>
        <p:spPr bwMode="auto">
          <a:xfrm>
            <a:off x="2210408" y="1358225"/>
            <a:ext cx="87129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Максимизировать продукцию компонентов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magine 5" descr="NDS Pro software.png">
            <a:extLst>
              <a:ext uri="{FF2B5EF4-FFF2-40B4-BE49-F238E27FC236}">
                <a16:creationId xmlns:a16="http://schemas.microsoft.com/office/drawing/2014/main" id="{FEB2854C-23D2-496A-818A-D4C8EE3483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4757" name="Rettangolo 1">
            <a:extLst>
              <a:ext uri="{FF2B5EF4-FFF2-40B4-BE49-F238E27FC236}">
                <a16:creationId xmlns:a16="http://schemas.microsoft.com/office/drawing/2014/main" id="{0984805F-E30C-4FD8-9A0A-CBED28D49CD2}"/>
              </a:ext>
            </a:extLst>
          </p:cNvPr>
          <p:cNvSpPr>
            <a:spLocks noChangeArrowheads="1"/>
          </p:cNvSpPr>
          <p:nvPr/>
        </p:nvSpPr>
        <p:spPr bwMode="auto">
          <a:xfrm>
            <a:off x="1127448" y="2036763"/>
            <a:ext cx="970565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b="0" u="sng" dirty="0">
                <a:solidFill>
                  <a:schemeClr val="tx2">
                    <a:lumMod val="75000"/>
                  </a:schemeClr>
                </a:solidFill>
                <a:latin typeface="Verdana" pitchFamily="34" charset="0"/>
                <a:ea typeface="Verdana" pitchFamily="34" charset="0"/>
              </a:rPr>
              <a:t>Если молочный жир ниже 3,5% (</a:t>
            </a:r>
            <a:r>
              <a:rPr lang="ru-RU" b="0" u="sng" dirty="0" err="1">
                <a:solidFill>
                  <a:schemeClr val="tx2">
                    <a:lumMod val="75000"/>
                  </a:schemeClr>
                </a:solidFill>
                <a:latin typeface="Verdana" pitchFamily="34" charset="0"/>
                <a:ea typeface="Verdana" pitchFamily="34" charset="0"/>
              </a:rPr>
              <a:t>Гольштины</a:t>
            </a:r>
            <a:r>
              <a:rPr lang="ru-RU" b="0" u="sng" dirty="0">
                <a:solidFill>
                  <a:schemeClr val="tx2">
                    <a:lumMod val="75000"/>
                  </a:schemeClr>
                </a:solidFill>
                <a:latin typeface="Verdana" pitchFamily="34" charset="0"/>
                <a:ea typeface="Verdana" pitchFamily="34" charset="0"/>
              </a:rPr>
              <a:t>)</a:t>
            </a:r>
            <a:endParaRPr lang="en-US" altLang="it-IT" b="0" u="sng" dirty="0">
              <a:solidFill>
                <a:schemeClr val="tx2">
                  <a:lumMod val="75000"/>
                </a:schemeClr>
              </a:solidFill>
              <a:latin typeface="Verdana" pitchFamily="34" charset="0"/>
              <a:ea typeface="Verdana" pitchFamily="34" charset="0"/>
            </a:endParaRPr>
          </a:p>
          <a:p>
            <a:pPr>
              <a:defRPr/>
            </a:pPr>
            <a:endParaRPr lang="en-US" altLang="it-IT" sz="1000" b="0" dirty="0">
              <a:solidFill>
                <a:schemeClr val="tx2">
                  <a:lumMod val="75000"/>
                </a:schemeClr>
              </a:solidFill>
              <a:latin typeface="Verdana" pitchFamily="34" charset="0"/>
              <a:ea typeface="Verdana" pitchFamily="34" charset="0"/>
            </a:endParaRPr>
          </a:p>
          <a:p>
            <a:pPr>
              <a:defRPr/>
            </a:pPr>
            <a:r>
              <a:rPr lang="en-US"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Количество и условная доступность ненасыщенных жиров (линолевой кислоты из кукурузы или семян масличных культур)</a:t>
            </a:r>
          </a:p>
          <a:p>
            <a:pPr>
              <a:defRPr/>
            </a:pPr>
            <a:endParaRPr lang="en-US" altLang="it-IT" sz="1000" b="0" dirty="0">
              <a:solidFill>
                <a:schemeClr val="tx2">
                  <a:lumMod val="75000"/>
                </a:schemeClr>
              </a:solidFill>
              <a:latin typeface="Verdana" pitchFamily="34" charset="0"/>
              <a:ea typeface="Verdana" pitchFamily="34" charset="0"/>
            </a:endParaRPr>
          </a:p>
          <a:p>
            <a:pPr>
              <a:defRPr/>
            </a:pPr>
            <a:r>
              <a:rPr lang="en-US"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Измененное </a:t>
            </a:r>
            <a:r>
              <a:rPr lang="ru-RU" sz="1800" b="0" dirty="0" err="1">
                <a:solidFill>
                  <a:schemeClr val="tx2">
                    <a:lumMod val="75000"/>
                  </a:schemeClr>
                </a:solidFill>
                <a:latin typeface="Verdana" pitchFamily="34" charset="0"/>
                <a:ea typeface="Verdana" pitchFamily="34" charset="0"/>
              </a:rPr>
              <a:t>биогидрирование</a:t>
            </a:r>
            <a:r>
              <a:rPr lang="ru-RU" sz="1800" b="0" dirty="0">
                <a:solidFill>
                  <a:schemeClr val="tx2">
                    <a:lumMod val="75000"/>
                  </a:schemeClr>
                </a:solidFill>
                <a:latin typeface="Verdana" pitchFamily="34" charset="0"/>
                <a:ea typeface="Verdana" pitchFamily="34" charset="0"/>
              </a:rPr>
              <a:t> рубца (низкий рН рубца, измененные схемы питания, </a:t>
            </a:r>
            <a:r>
              <a:rPr lang="ru-RU" sz="1800" b="0" dirty="0" err="1">
                <a:solidFill>
                  <a:schemeClr val="tx2">
                    <a:lumMod val="75000"/>
                  </a:schemeClr>
                </a:solidFill>
                <a:latin typeface="Verdana" pitchFamily="34" charset="0"/>
                <a:ea typeface="Verdana" pitchFamily="34" charset="0"/>
              </a:rPr>
              <a:t>неферментированные</a:t>
            </a:r>
            <a:r>
              <a:rPr lang="ru-RU" sz="1800" b="0" dirty="0">
                <a:solidFill>
                  <a:schemeClr val="tx2">
                    <a:lumMod val="75000"/>
                  </a:schemeClr>
                </a:solidFill>
                <a:latin typeface="Verdana" pitchFamily="34" charset="0"/>
                <a:ea typeface="Verdana" pitchFamily="34" charset="0"/>
              </a:rPr>
              <a:t> силоса, </a:t>
            </a:r>
            <a:r>
              <a:rPr lang="ru-RU" sz="1800" b="0" dirty="0" err="1">
                <a:solidFill>
                  <a:schemeClr val="tx2">
                    <a:lumMod val="75000"/>
                  </a:schemeClr>
                </a:solidFill>
                <a:latin typeface="Verdana" pitchFamily="34" charset="0"/>
                <a:ea typeface="Verdana" pitchFamily="34" charset="0"/>
              </a:rPr>
              <a:t>микотоксины</a:t>
            </a:r>
            <a:r>
              <a:rPr lang="ru-RU" sz="1800" b="0" dirty="0">
                <a:solidFill>
                  <a:schemeClr val="tx2">
                    <a:lumMod val="75000"/>
                  </a:schemeClr>
                </a:solidFill>
                <a:latin typeface="Verdana" pitchFamily="34" charset="0"/>
                <a:ea typeface="Verdana" pitchFamily="34" charset="0"/>
              </a:rPr>
              <a:t>, чрезмерная ненасыщенная жировая нагрузка в рубце)</a:t>
            </a:r>
          </a:p>
          <a:p>
            <a:pPr>
              <a:defRPr/>
            </a:pPr>
            <a:endParaRPr lang="it-IT" altLang="it-IT" sz="1000" b="0" dirty="0">
              <a:solidFill>
                <a:schemeClr val="tx2">
                  <a:lumMod val="75000"/>
                </a:schemeClr>
              </a:solidFill>
              <a:latin typeface="Verdana" pitchFamily="34" charset="0"/>
              <a:ea typeface="Verdana" pitchFamily="34" charset="0"/>
            </a:endParaRPr>
          </a:p>
          <a:p>
            <a:pPr>
              <a:defRPr/>
            </a:pPr>
            <a:r>
              <a:rPr lang="en-US"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Факторы, влияющие на скорость </a:t>
            </a:r>
            <a:r>
              <a:rPr lang="ru-RU" sz="1800" b="0" dirty="0" err="1">
                <a:solidFill>
                  <a:schemeClr val="tx2">
                    <a:lumMod val="75000"/>
                  </a:schemeClr>
                </a:solidFill>
                <a:latin typeface="Verdana" pitchFamily="34" charset="0"/>
                <a:ea typeface="Verdana" pitchFamily="34" charset="0"/>
              </a:rPr>
              <a:t>биогидрирования</a:t>
            </a:r>
            <a:r>
              <a:rPr lang="ru-RU" sz="1800" b="0" dirty="0">
                <a:solidFill>
                  <a:schemeClr val="tx2">
                    <a:lumMod val="75000"/>
                  </a:schemeClr>
                </a:solidFill>
                <a:latin typeface="Verdana" pitchFamily="34" charset="0"/>
                <a:ea typeface="Verdana" pitchFamily="34" charset="0"/>
              </a:rPr>
              <a:t> (жирные кислоты рыбьего жира, в некоторых случаях ионофоры)</a:t>
            </a:r>
          </a:p>
          <a:p>
            <a:pPr>
              <a:defRPr/>
            </a:pPr>
            <a:endParaRPr lang="en-US" altLang="it-IT" sz="1000" b="0" dirty="0">
              <a:solidFill>
                <a:schemeClr val="tx2">
                  <a:lumMod val="75000"/>
                </a:schemeClr>
              </a:solidFill>
              <a:latin typeface="Verdana" pitchFamily="34" charset="0"/>
              <a:ea typeface="Verdana" pitchFamily="34" charset="0"/>
            </a:endParaRPr>
          </a:p>
          <a:p>
            <a:pPr>
              <a:defRPr/>
            </a:pPr>
            <a:r>
              <a:rPr lang="en-US"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Факторы, влияющие на скорость прохождения (необычно высокое потребление корма по отношению к производству молока)</a:t>
            </a:r>
          </a:p>
          <a:p>
            <a:pPr>
              <a:defRPr/>
            </a:pPr>
            <a:br>
              <a:rPr lang="ru-RU" sz="1800" b="0" dirty="0">
                <a:solidFill>
                  <a:schemeClr val="tx2">
                    <a:lumMod val="75000"/>
                  </a:schemeClr>
                </a:solidFill>
                <a:latin typeface="Verdana" pitchFamily="34" charset="0"/>
                <a:ea typeface="Verdana" pitchFamily="34" charset="0"/>
              </a:rPr>
            </a:br>
            <a:r>
              <a:rPr lang="it-IT"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Динамика реакции молочного жира на изменение рациона от 10 до 14 дней. </a:t>
            </a:r>
            <a:endParaRPr lang="it-IT" altLang="it-IT"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50F15957-7B84-4C00-A6E9-8AD8472CB0BE}"/>
              </a:ext>
            </a:extLst>
          </p:cNvPr>
          <p:cNvSpPr>
            <a:spLocks noChangeArrowheads="1"/>
          </p:cNvSpPr>
          <p:nvPr/>
        </p:nvSpPr>
        <p:spPr bwMode="auto">
          <a:xfrm>
            <a:off x="1942516" y="1349375"/>
            <a:ext cx="87129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Максимизировать продукцию компонентов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magine 5" descr="NDS Pro software.png">
            <a:extLst>
              <a:ext uri="{FF2B5EF4-FFF2-40B4-BE49-F238E27FC236}">
                <a16:creationId xmlns:a16="http://schemas.microsoft.com/office/drawing/2014/main" id="{A9590D46-E90C-4109-86E6-444CFCBA9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6805" name="Rettangolo 1">
            <a:extLst>
              <a:ext uri="{FF2B5EF4-FFF2-40B4-BE49-F238E27FC236}">
                <a16:creationId xmlns:a16="http://schemas.microsoft.com/office/drawing/2014/main" id="{C4929D23-8657-4B48-B17C-3C411C923D2F}"/>
              </a:ext>
            </a:extLst>
          </p:cNvPr>
          <p:cNvSpPr>
            <a:spLocks noChangeArrowheads="1"/>
          </p:cNvSpPr>
          <p:nvPr/>
        </p:nvSpPr>
        <p:spPr bwMode="auto">
          <a:xfrm>
            <a:off x="1847850" y="2133600"/>
            <a:ext cx="89281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b="0" u="sng" dirty="0">
                <a:solidFill>
                  <a:schemeClr val="tx2">
                    <a:lumMod val="75000"/>
                  </a:schemeClr>
                </a:solidFill>
                <a:latin typeface="Verdana" pitchFamily="34" charset="0"/>
                <a:ea typeface="Verdana" pitchFamily="34" charset="0"/>
              </a:rPr>
              <a:t>Если молочный жир ниже 3,5% (</a:t>
            </a:r>
            <a:r>
              <a:rPr lang="ru-RU" b="0" u="sng" dirty="0" err="1">
                <a:solidFill>
                  <a:schemeClr val="tx2">
                    <a:lumMod val="75000"/>
                  </a:schemeClr>
                </a:solidFill>
                <a:latin typeface="Verdana" pitchFamily="34" charset="0"/>
                <a:ea typeface="Verdana" pitchFamily="34" charset="0"/>
              </a:rPr>
              <a:t>Гольштины</a:t>
            </a:r>
            <a:r>
              <a:rPr lang="ru-RU" b="0" u="sng" dirty="0">
                <a:solidFill>
                  <a:schemeClr val="tx2">
                    <a:lumMod val="75000"/>
                  </a:schemeClr>
                </a:solidFill>
                <a:latin typeface="Verdana" pitchFamily="34" charset="0"/>
                <a:ea typeface="Verdana" pitchFamily="34" charset="0"/>
              </a:rPr>
              <a:t>)</a:t>
            </a:r>
            <a:endParaRPr lang="en-US" altLang="it-IT" b="0" u="sng" dirty="0">
              <a:solidFill>
                <a:schemeClr val="tx2">
                  <a:lumMod val="75000"/>
                </a:schemeClr>
              </a:solidFill>
              <a:latin typeface="Verdana" pitchFamily="34" charset="0"/>
              <a:ea typeface="Verdana" pitchFamily="34" charset="0"/>
            </a:endParaRPr>
          </a:p>
          <a:p>
            <a:pPr>
              <a:defRPr/>
            </a:pPr>
            <a:endParaRPr lang="en-US" altLang="it-IT" b="0" dirty="0">
              <a:solidFill>
                <a:schemeClr val="tx2">
                  <a:lumMod val="75000"/>
                </a:schemeClr>
              </a:solidFill>
              <a:latin typeface="Verdana" pitchFamily="34" charset="0"/>
              <a:ea typeface="Verdana" pitchFamily="34" charset="0"/>
            </a:endParaRPr>
          </a:p>
          <a:p>
            <a:pPr>
              <a:defRPr/>
            </a:pPr>
            <a:r>
              <a:rPr lang="en-US"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Предполагается, что либо выработка микробного белка в рубце низкая, либо аминокислотный баланс плохой</a:t>
            </a:r>
            <a:br>
              <a:rPr lang="ru-RU" sz="1800" b="0" dirty="0">
                <a:solidFill>
                  <a:schemeClr val="tx2">
                    <a:lumMod val="75000"/>
                  </a:schemeClr>
                </a:solidFill>
                <a:latin typeface="Verdana" pitchFamily="34" charset="0"/>
                <a:ea typeface="Verdana" pitchFamily="34" charset="0"/>
              </a:rPr>
            </a:br>
            <a:r>
              <a:rPr lang="ru-RU" sz="1800" b="0" dirty="0">
                <a:solidFill>
                  <a:schemeClr val="tx2">
                    <a:lumMod val="75000"/>
                  </a:schemeClr>
                </a:solidFill>
                <a:latin typeface="Verdana" pitchFamily="34" charset="0"/>
                <a:ea typeface="Verdana" pitchFamily="34" charset="0"/>
              </a:rPr>
              <a:t>- Наличие углеводов в рубце</a:t>
            </a:r>
            <a:br>
              <a:rPr lang="ru-RU" sz="1800" b="0" dirty="0">
                <a:solidFill>
                  <a:schemeClr val="tx2">
                    <a:lumMod val="75000"/>
                  </a:schemeClr>
                </a:solidFill>
                <a:latin typeface="Verdana" pitchFamily="34" charset="0"/>
                <a:ea typeface="Verdana" pitchFamily="34" charset="0"/>
              </a:rPr>
            </a:br>
            <a:r>
              <a:rPr lang="ru-RU" sz="1800" b="0" dirty="0">
                <a:solidFill>
                  <a:schemeClr val="tx2">
                    <a:lumMod val="75000"/>
                  </a:schemeClr>
                </a:solidFill>
                <a:latin typeface="Verdana" pitchFamily="34" charset="0"/>
                <a:ea typeface="Verdana" pitchFamily="34" charset="0"/>
              </a:rPr>
              <a:t>- Доступность разлагаемого белка в рубце</a:t>
            </a:r>
            <a:br>
              <a:rPr lang="ru-RU" sz="1800" b="0" dirty="0">
                <a:solidFill>
                  <a:schemeClr val="tx2">
                    <a:lumMod val="75000"/>
                  </a:schemeClr>
                </a:solidFill>
                <a:latin typeface="Verdana" pitchFamily="34" charset="0"/>
                <a:ea typeface="Verdana" pitchFamily="34" charset="0"/>
              </a:rPr>
            </a:br>
            <a:r>
              <a:rPr lang="ru-RU" sz="1800" b="0" dirty="0">
                <a:solidFill>
                  <a:schemeClr val="tx2">
                    <a:lumMod val="75000"/>
                  </a:schemeClr>
                </a:solidFill>
                <a:latin typeface="Verdana" pitchFamily="34" charset="0"/>
                <a:ea typeface="Verdana" pitchFamily="34" charset="0"/>
              </a:rPr>
              <a:t>- Плохая ферментация рубца (кормление, сортировка)</a:t>
            </a:r>
            <a:br>
              <a:rPr lang="ru-RU" sz="1800" b="0" dirty="0">
                <a:solidFill>
                  <a:schemeClr val="tx2">
                    <a:lumMod val="75000"/>
                  </a:schemeClr>
                </a:solidFill>
                <a:latin typeface="Verdana" pitchFamily="34" charset="0"/>
                <a:ea typeface="Verdana" pitchFamily="34" charset="0"/>
              </a:rPr>
            </a:br>
            <a:r>
              <a:rPr lang="ru-RU" sz="1800" b="0" dirty="0">
                <a:solidFill>
                  <a:schemeClr val="tx2">
                    <a:lumMod val="75000"/>
                  </a:schemeClr>
                </a:solidFill>
                <a:latin typeface="Verdana" pitchFamily="34" charset="0"/>
                <a:ea typeface="Verdana" pitchFamily="34" charset="0"/>
              </a:rPr>
              <a:t>- Перевариваемость </a:t>
            </a:r>
            <a:r>
              <a:rPr lang="ru-RU" sz="1800" b="0" dirty="0" err="1">
                <a:solidFill>
                  <a:schemeClr val="tx2">
                    <a:lumMod val="75000"/>
                  </a:schemeClr>
                </a:solidFill>
                <a:latin typeface="Verdana" pitchFamily="34" charset="0"/>
                <a:ea typeface="Verdana" pitchFamily="34" charset="0"/>
              </a:rPr>
              <a:t>недеградируемых</a:t>
            </a:r>
            <a:r>
              <a:rPr lang="ru-RU" sz="1800" b="0" dirty="0">
                <a:solidFill>
                  <a:schemeClr val="tx2">
                    <a:lumMod val="75000"/>
                  </a:schemeClr>
                </a:solidFill>
                <a:latin typeface="Verdana" pitchFamily="34" charset="0"/>
                <a:ea typeface="Verdana" pitchFamily="34" charset="0"/>
              </a:rPr>
              <a:t> источников белка</a:t>
            </a:r>
            <a:br>
              <a:rPr lang="ru-RU" sz="1800" b="0" dirty="0">
                <a:solidFill>
                  <a:schemeClr val="tx2">
                    <a:lumMod val="75000"/>
                  </a:schemeClr>
                </a:solidFill>
                <a:latin typeface="Verdana" pitchFamily="34" charset="0"/>
                <a:ea typeface="Verdana" pitchFamily="34" charset="0"/>
              </a:rPr>
            </a:br>
            <a:r>
              <a:rPr lang="ru-RU" sz="1800" b="0" dirty="0">
                <a:solidFill>
                  <a:schemeClr val="tx2">
                    <a:lumMod val="75000"/>
                  </a:schemeClr>
                </a:solidFill>
                <a:latin typeface="Verdana" pitchFamily="34" charset="0"/>
                <a:ea typeface="Verdana" pitchFamily="34" charset="0"/>
              </a:rPr>
              <a:t>- Аминокислотный баланс (гистидин в диетах на основе трав, метионин на многих диетах на основе кукурузы и сои, лизин, если большая часть белка поступает из кукурузы)</a:t>
            </a:r>
          </a:p>
          <a:p>
            <a:pPr>
              <a:defRPr/>
            </a:pPr>
            <a:endParaRPr lang="ru-RU" altLang="it-IT" sz="1800" b="0" dirty="0">
              <a:solidFill>
                <a:schemeClr val="tx2">
                  <a:lumMod val="75000"/>
                </a:schemeClr>
              </a:solidFill>
              <a:latin typeface="Verdana" pitchFamily="34" charset="0"/>
              <a:ea typeface="Verdana" pitchFamily="34" charset="0"/>
            </a:endParaRPr>
          </a:p>
          <a:p>
            <a:pPr>
              <a:defRPr/>
            </a:pPr>
            <a:r>
              <a:rPr lang="it-IT" altLang="it-IT" sz="1800" b="0" dirty="0">
                <a:solidFill>
                  <a:schemeClr val="tx2">
                    <a:lumMod val="75000"/>
                  </a:schemeClr>
                </a:solidFill>
                <a:latin typeface="Verdana" pitchFamily="34" charset="0"/>
                <a:ea typeface="Verdana" pitchFamily="34" charset="0"/>
              </a:rPr>
              <a:t>• </a:t>
            </a:r>
            <a:r>
              <a:rPr lang="ru-RU" sz="1800" b="0" dirty="0">
                <a:solidFill>
                  <a:schemeClr val="tx2">
                    <a:lumMod val="75000"/>
                  </a:schemeClr>
                </a:solidFill>
                <a:latin typeface="Verdana" pitchFamily="34" charset="0"/>
                <a:ea typeface="Verdana" pitchFamily="34" charset="0"/>
              </a:rPr>
              <a:t>Рассмотрите балансировку для аминокислот (ответ молочного белка ~ 50% времени в течение 2 недель)</a:t>
            </a:r>
            <a:endParaRPr lang="it-IT" altLang="it-IT" sz="1800"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27FC747F-C655-4A57-9F2C-D59E4C0956B3}"/>
              </a:ext>
            </a:extLst>
          </p:cNvPr>
          <p:cNvSpPr>
            <a:spLocks noChangeArrowheads="1"/>
          </p:cNvSpPr>
          <p:nvPr/>
        </p:nvSpPr>
        <p:spPr bwMode="auto">
          <a:xfrm>
            <a:off x="1942516" y="1349375"/>
            <a:ext cx="87129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Максимизировать продукцию компонентов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5" descr="NDS Pro software.png">
            <a:extLst>
              <a:ext uri="{FF2B5EF4-FFF2-40B4-BE49-F238E27FC236}">
                <a16:creationId xmlns:a16="http://schemas.microsoft.com/office/drawing/2014/main" id="{270E35CF-0AB5-4176-A2C3-771F54F601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6805" name="Rettangolo 1">
            <a:extLst>
              <a:ext uri="{FF2B5EF4-FFF2-40B4-BE49-F238E27FC236}">
                <a16:creationId xmlns:a16="http://schemas.microsoft.com/office/drawing/2014/main" id="{C4929D23-8657-4B48-B17C-3C411C923D2F}"/>
              </a:ext>
            </a:extLst>
          </p:cNvPr>
          <p:cNvSpPr>
            <a:spLocks noChangeArrowheads="1"/>
          </p:cNvSpPr>
          <p:nvPr/>
        </p:nvSpPr>
        <p:spPr bwMode="auto">
          <a:xfrm>
            <a:off x="2135560" y="2204864"/>
            <a:ext cx="820896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Точный анализ корма позволяет более плотно составлять рацион, чтобы максимизировать возврат покупных ингредиентов.</a:t>
            </a:r>
            <a:br>
              <a:rPr lang="ru-RU" dirty="0"/>
            </a:br>
            <a:endParaRPr lang="en-US" sz="1000" b="0" dirty="0">
              <a:solidFill>
                <a:schemeClr val="tx2">
                  <a:lumMod val="75000"/>
                </a:schemeClr>
              </a:solidFill>
              <a:latin typeface="Verdana" pitchFamily="34" charset="0"/>
              <a:ea typeface="Verdana" pitchFamily="34" charset="0"/>
            </a:endParaRPr>
          </a:p>
          <a:p>
            <a:pPr algn="just">
              <a:defRPr/>
            </a:pPr>
            <a:r>
              <a:rPr lang="en-US"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Более сложный анализ (например, переваримость) позволяет точно настроить использование домашних кормов</a:t>
            </a:r>
          </a:p>
          <a:p>
            <a:pPr algn="just">
              <a:defRPr/>
            </a:pPr>
            <a:endParaRPr lang="en-US" sz="1000" b="0" dirty="0">
              <a:solidFill>
                <a:schemeClr val="tx2">
                  <a:lumMod val="75000"/>
                </a:schemeClr>
              </a:solidFill>
              <a:latin typeface="Verdana" pitchFamily="34" charset="0"/>
              <a:ea typeface="Verdana" pitchFamily="34" charset="0"/>
            </a:endParaRPr>
          </a:p>
          <a:p>
            <a:pPr algn="just">
              <a:defRPr/>
            </a:pPr>
            <a:r>
              <a:rPr lang="en-US"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Полностью ли используется потенциал высококачественного корма? </a:t>
            </a:r>
            <a:endParaRPr lang="en-US" b="0" dirty="0">
              <a:solidFill>
                <a:schemeClr val="tx2">
                  <a:lumMod val="75000"/>
                </a:schemeClr>
              </a:solidFill>
              <a:latin typeface="Verdana" pitchFamily="34" charset="0"/>
              <a:ea typeface="Verdana" pitchFamily="34" charset="0"/>
            </a:endParaRPr>
          </a:p>
          <a:p>
            <a:pPr algn="just">
              <a:defRPr/>
            </a:pPr>
            <a:endParaRPr lang="en-US" sz="1000" b="0" dirty="0">
              <a:solidFill>
                <a:schemeClr val="tx2">
                  <a:lumMod val="75000"/>
                </a:schemeClr>
              </a:solidFill>
              <a:latin typeface="Verdana" pitchFamily="34" charset="0"/>
              <a:ea typeface="Verdana" pitchFamily="34" charset="0"/>
            </a:endParaRPr>
          </a:p>
          <a:p>
            <a:pPr algn="just">
              <a:defRPr/>
            </a:pPr>
            <a:r>
              <a:rPr lang="en-US"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Возможность снизить общий уровень кормления белком (в основном разлагаемым в рубце) в рационах с высоким содержанием кукурузного силоса.</a:t>
            </a:r>
            <a:endParaRPr lang="it-IT" b="0" dirty="0">
              <a:solidFill>
                <a:schemeClr val="tx2">
                  <a:lumMod val="75000"/>
                </a:schemeClr>
              </a:solidFill>
              <a:latin typeface="Verdana" pitchFamily="34" charset="0"/>
              <a:ea typeface="Verdana" pitchFamily="34" charset="0"/>
            </a:endParaRPr>
          </a:p>
        </p:txBody>
      </p:sp>
      <p:sp>
        <p:nvSpPr>
          <p:cNvPr id="6" name="Rettangolo 12">
            <a:extLst>
              <a:ext uri="{FF2B5EF4-FFF2-40B4-BE49-F238E27FC236}">
                <a16:creationId xmlns:a16="http://schemas.microsoft.com/office/drawing/2014/main" id="{36D59684-8D5A-4A0E-A23C-BC4E583794F6}"/>
              </a:ext>
            </a:extLst>
          </p:cNvPr>
          <p:cNvSpPr>
            <a:spLocks noChangeArrowheads="1"/>
          </p:cNvSpPr>
          <p:nvPr/>
        </p:nvSpPr>
        <p:spPr bwMode="auto">
          <a:xfrm>
            <a:off x="2135560" y="1351081"/>
            <a:ext cx="88356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sz="2200" dirty="0">
                <a:solidFill>
                  <a:schemeClr val="tx2">
                    <a:lumMod val="75000"/>
                  </a:schemeClr>
                </a:solidFill>
                <a:latin typeface="Verdana" pitchFamily="34" charset="0"/>
                <a:ea typeface="Verdana" pitchFamily="34" charset="0"/>
              </a:rPr>
              <a:t>Стратегически определить возможности рациона</a:t>
            </a:r>
            <a:endParaRPr 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magine 5" descr="NDS Pro software.png">
            <a:extLst>
              <a:ext uri="{FF2B5EF4-FFF2-40B4-BE49-F238E27FC236}">
                <a16:creationId xmlns:a16="http://schemas.microsoft.com/office/drawing/2014/main" id="{4425DED5-E4FE-4196-B4F7-C58CC458A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6805" name="Rettangolo 1">
            <a:extLst>
              <a:ext uri="{FF2B5EF4-FFF2-40B4-BE49-F238E27FC236}">
                <a16:creationId xmlns:a16="http://schemas.microsoft.com/office/drawing/2014/main" id="{C4929D23-8657-4B48-B17C-3C411C923D2F}"/>
              </a:ext>
            </a:extLst>
          </p:cNvPr>
          <p:cNvSpPr>
            <a:spLocks noChangeArrowheads="1"/>
          </p:cNvSpPr>
          <p:nvPr/>
        </p:nvSpPr>
        <p:spPr bwMode="auto">
          <a:xfrm>
            <a:off x="1874838" y="2132856"/>
            <a:ext cx="92884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b="0" u="sng" dirty="0">
                <a:solidFill>
                  <a:schemeClr val="tx2">
                    <a:lumMod val="75000"/>
                  </a:schemeClr>
                </a:solidFill>
                <a:latin typeface="Verdana" pitchFamily="34" charset="0"/>
                <a:ea typeface="Verdana" pitchFamily="34" charset="0"/>
              </a:rPr>
              <a:t>Срытые потери в кормовых программах</a:t>
            </a:r>
            <a:endParaRPr lang="en-US" b="0" u="sng" dirty="0">
              <a:solidFill>
                <a:schemeClr val="tx2">
                  <a:lumMod val="75000"/>
                </a:schemeClr>
              </a:solidFill>
              <a:latin typeface="Verdana" pitchFamily="34" charset="0"/>
              <a:ea typeface="Verdana" pitchFamily="34" charset="0"/>
            </a:endParaRPr>
          </a:p>
          <a:p>
            <a:pPr>
              <a:defRPr/>
            </a:pPr>
            <a:endParaRPr lang="en-US" sz="1000" b="0" dirty="0">
              <a:solidFill>
                <a:schemeClr val="tx2">
                  <a:lumMod val="75000"/>
                </a:schemeClr>
              </a:solidFill>
              <a:latin typeface="Verdana" pitchFamily="34" charset="0"/>
              <a:ea typeface="Verdana" pitchFamily="34" charset="0"/>
            </a:endParaRPr>
          </a:p>
          <a:p>
            <a:pPr>
              <a:defRPr/>
            </a:pPr>
            <a:r>
              <a:rPr 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Точный анализ фуража</a:t>
            </a:r>
            <a:endParaRPr lang="it-IT" b="0" dirty="0">
              <a:solidFill>
                <a:schemeClr val="tx2">
                  <a:lumMod val="75000"/>
                </a:schemeClr>
              </a:solidFill>
              <a:latin typeface="Verdana" pitchFamily="34" charset="0"/>
              <a:ea typeface="Verdana" pitchFamily="34" charset="0"/>
            </a:endParaRPr>
          </a:p>
          <a:p>
            <a:pPr>
              <a:defRPr/>
            </a:pPr>
            <a:endParaRPr lang="it-IT" sz="1000" b="0" dirty="0">
              <a:solidFill>
                <a:schemeClr val="tx2">
                  <a:lumMod val="75000"/>
                </a:schemeClr>
              </a:solidFill>
              <a:latin typeface="Verdana" pitchFamily="34" charset="0"/>
              <a:ea typeface="Verdana" pitchFamily="34" charset="0"/>
            </a:endParaRPr>
          </a:p>
          <a:p>
            <a:pPr>
              <a:defRPr/>
            </a:pPr>
            <a:r>
              <a:rPr lang="en-US"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Управление запасами (хранением)</a:t>
            </a:r>
            <a:endParaRPr lang="en-US" b="0" dirty="0">
              <a:solidFill>
                <a:schemeClr val="tx2">
                  <a:lumMod val="75000"/>
                </a:schemeClr>
              </a:solidFill>
              <a:latin typeface="Verdana" pitchFamily="34" charset="0"/>
              <a:ea typeface="Verdana" pitchFamily="34" charset="0"/>
            </a:endParaRPr>
          </a:p>
          <a:p>
            <a:pPr lvl="1">
              <a:defRPr/>
            </a:pPr>
            <a:r>
              <a:rPr lang="it-IT"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Снижение потерь и остатков.</a:t>
            </a:r>
          </a:p>
          <a:p>
            <a:pPr lvl="1">
              <a:defRPr/>
            </a:pPr>
            <a:endParaRPr lang="it-IT" sz="1000" b="0" dirty="0">
              <a:solidFill>
                <a:schemeClr val="tx2">
                  <a:lumMod val="75000"/>
                </a:schemeClr>
              </a:solidFill>
              <a:latin typeface="Verdana" pitchFamily="34" charset="0"/>
              <a:ea typeface="Verdana" pitchFamily="34" charset="0"/>
            </a:endParaRPr>
          </a:p>
          <a:p>
            <a:pPr>
              <a:defRPr/>
            </a:pPr>
            <a:r>
              <a:rPr lang="en-US"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Точные и частые (по крайней мере, еженедельно) определение сухого вещества силоса</a:t>
            </a: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 Обеспечить последовательную доставку рациона коровам, как сформулировано.</a:t>
            </a:r>
          </a:p>
          <a:p>
            <a:pPr>
              <a:defRPr/>
            </a:pPr>
            <a:endParaRPr lang="en-US" sz="1000" b="0" dirty="0">
              <a:solidFill>
                <a:schemeClr val="tx2">
                  <a:lumMod val="75000"/>
                </a:schemeClr>
              </a:solidFill>
              <a:latin typeface="Verdana" pitchFamily="34" charset="0"/>
              <a:ea typeface="Verdana" pitchFamily="34" charset="0"/>
            </a:endParaRPr>
          </a:p>
          <a:p>
            <a:pPr>
              <a:defRPr/>
            </a:pPr>
            <a:r>
              <a:rPr lang="en-US" b="0" dirty="0">
                <a:solidFill>
                  <a:schemeClr val="tx2">
                    <a:lumMod val="75000"/>
                  </a:schemeClr>
                </a:solidFill>
                <a:latin typeface="Verdana" pitchFamily="34" charset="0"/>
                <a:ea typeface="Verdana" pitchFamily="34" charset="0"/>
              </a:rPr>
              <a:t>• </a:t>
            </a:r>
            <a:r>
              <a:rPr lang="ru-RU" b="0" dirty="0">
                <a:solidFill>
                  <a:schemeClr val="tx2">
                    <a:lumMod val="75000"/>
                  </a:schemeClr>
                </a:solidFill>
                <a:latin typeface="Verdana" pitchFamily="34" charset="0"/>
                <a:ea typeface="Verdana" pitchFamily="34" charset="0"/>
              </a:rPr>
              <a:t>Общий операционный протокол внутри и между фидерами</a:t>
            </a:r>
            <a:br>
              <a:rPr lang="ru-RU" dirty="0"/>
            </a:br>
            <a:r>
              <a:rPr lang="ru-RU" b="0" dirty="0">
                <a:solidFill>
                  <a:schemeClr val="tx2">
                    <a:lumMod val="75000"/>
                  </a:schemeClr>
                </a:solidFill>
                <a:latin typeface="Verdana" pitchFamily="34" charset="0"/>
                <a:ea typeface="Verdana" pitchFamily="34" charset="0"/>
              </a:rPr>
              <a:t>- Изменения размера частиц и рациона</a:t>
            </a:r>
            <a:br>
              <a:rPr lang="ru-RU" b="0" dirty="0">
                <a:solidFill>
                  <a:schemeClr val="tx2">
                    <a:lumMod val="75000"/>
                  </a:schemeClr>
                </a:solidFill>
                <a:latin typeface="Verdana" pitchFamily="34" charset="0"/>
                <a:ea typeface="Verdana" pitchFamily="34" charset="0"/>
              </a:rPr>
            </a:br>
            <a:r>
              <a:rPr lang="ru-RU" b="0" dirty="0">
                <a:solidFill>
                  <a:schemeClr val="tx2">
                    <a:lumMod val="75000"/>
                  </a:schemeClr>
                </a:solidFill>
                <a:latin typeface="Verdana" pitchFamily="34" charset="0"/>
                <a:ea typeface="Verdana" pitchFamily="34" charset="0"/>
              </a:rPr>
              <a:t>- Способствует переменному потреблению и менее эффективному использованию питательных веществ</a:t>
            </a:r>
            <a:endParaRPr lang="en-US" b="0" dirty="0">
              <a:solidFill>
                <a:schemeClr val="tx2">
                  <a:lumMod val="75000"/>
                </a:schemeClr>
              </a:solidFill>
              <a:latin typeface="Verdana" pitchFamily="34" charset="0"/>
              <a:ea typeface="Verdana" pitchFamily="34" charset="0"/>
            </a:endParaRPr>
          </a:p>
        </p:txBody>
      </p:sp>
      <p:sp>
        <p:nvSpPr>
          <p:cNvPr id="7" name="Rettangolo 12">
            <a:extLst>
              <a:ext uri="{FF2B5EF4-FFF2-40B4-BE49-F238E27FC236}">
                <a16:creationId xmlns:a16="http://schemas.microsoft.com/office/drawing/2014/main" id="{EF5061EC-B82D-4D18-A75F-0491DF4D180B}"/>
              </a:ext>
            </a:extLst>
          </p:cNvPr>
          <p:cNvSpPr>
            <a:spLocks noChangeArrowheads="1"/>
          </p:cNvSpPr>
          <p:nvPr/>
        </p:nvSpPr>
        <p:spPr bwMode="auto">
          <a:xfrm>
            <a:off x="1942516" y="1349375"/>
            <a:ext cx="92884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Оптимизировать  программу управления кормлением</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Immagine 5" descr="NDS Pro software.png">
            <a:extLst>
              <a:ext uri="{FF2B5EF4-FFF2-40B4-BE49-F238E27FC236}">
                <a16:creationId xmlns:a16="http://schemas.microsoft.com/office/drawing/2014/main" id="{9291C670-AC58-4DA5-B850-91327F9E44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6805" name="Rettangolo 1">
            <a:extLst>
              <a:ext uri="{FF2B5EF4-FFF2-40B4-BE49-F238E27FC236}">
                <a16:creationId xmlns:a16="http://schemas.microsoft.com/office/drawing/2014/main" id="{C4929D23-8657-4B48-B17C-3C411C923D2F}"/>
              </a:ext>
            </a:extLst>
          </p:cNvPr>
          <p:cNvSpPr>
            <a:spLocks noChangeArrowheads="1"/>
          </p:cNvSpPr>
          <p:nvPr/>
        </p:nvSpPr>
        <p:spPr bwMode="auto">
          <a:xfrm>
            <a:off x="1415480" y="1806575"/>
            <a:ext cx="9721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sz="1700" b="0" dirty="0">
                <a:solidFill>
                  <a:schemeClr val="tx2">
                    <a:lumMod val="75000"/>
                  </a:schemeClr>
                </a:solidFill>
                <a:latin typeface="Verdana" pitchFamily="34" charset="0"/>
                <a:ea typeface="Verdana" pitchFamily="34" charset="0"/>
              </a:rPr>
              <a:t>Краткое изложение практики управления кормлением и их потенциальное влияние на молочный жир и концентрацию белка</a:t>
            </a:r>
            <a:endParaRPr lang="en-US" altLang="it-IT" sz="1700" b="0" dirty="0">
              <a:solidFill>
                <a:schemeClr val="tx2">
                  <a:lumMod val="75000"/>
                </a:schemeClr>
              </a:solidFill>
              <a:latin typeface="Verdana" pitchFamily="34" charset="0"/>
              <a:ea typeface="Verdana" pitchFamily="34" charset="0"/>
            </a:endParaRPr>
          </a:p>
        </p:txBody>
      </p:sp>
      <p:pic>
        <p:nvPicPr>
          <p:cNvPr id="92167" name="Immagine 1">
            <a:extLst>
              <a:ext uri="{FF2B5EF4-FFF2-40B4-BE49-F238E27FC236}">
                <a16:creationId xmlns:a16="http://schemas.microsoft.com/office/drawing/2014/main" id="{4CBDEE50-4FCC-42DB-B3DD-DB8045AECE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306" y="2448441"/>
            <a:ext cx="652938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2">
            <a:extLst>
              <a:ext uri="{FF2B5EF4-FFF2-40B4-BE49-F238E27FC236}">
                <a16:creationId xmlns:a16="http://schemas.microsoft.com/office/drawing/2014/main" id="{46FBD580-07CF-4DB1-88C2-F46C4E7D26DD}"/>
              </a:ext>
            </a:extLst>
          </p:cNvPr>
          <p:cNvSpPr>
            <a:spLocks noChangeArrowheads="1"/>
          </p:cNvSpPr>
          <p:nvPr/>
        </p:nvSpPr>
        <p:spPr bwMode="auto">
          <a:xfrm>
            <a:off x="1942516" y="1349375"/>
            <a:ext cx="87129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Максимизировать продукцию компонентов молока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2">
            <a:extLst>
              <a:ext uri="{FF2B5EF4-FFF2-40B4-BE49-F238E27FC236}">
                <a16:creationId xmlns:a16="http://schemas.microsoft.com/office/drawing/2014/main" id="{3AA55134-4B10-4066-B56B-D2764483EBA7}"/>
              </a:ext>
            </a:extLst>
          </p:cNvPr>
          <p:cNvSpPr>
            <a:spLocks noChangeArrowheads="1"/>
          </p:cNvSpPr>
          <p:nvPr/>
        </p:nvSpPr>
        <p:spPr bwMode="auto">
          <a:xfrm>
            <a:off x="1874838" y="1989138"/>
            <a:ext cx="8712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marL="342900" indent="-342900" algn="just">
              <a:buFont typeface="Wingdings" panose="05000000000000000000" pitchFamily="2" charset="2"/>
              <a:buChar char="Ø"/>
              <a:defRPr/>
            </a:pPr>
            <a:r>
              <a:rPr lang="ru-RU" b="0" dirty="0">
                <a:solidFill>
                  <a:schemeClr val="tx2">
                    <a:lumMod val="75000"/>
                  </a:schemeClr>
                </a:solidFill>
                <a:latin typeface="Verdana" pitchFamily="34" charset="0"/>
                <a:ea typeface="Verdana" pitchFamily="34" charset="0"/>
              </a:rPr>
              <a:t>Выход сыра является наиболее важной технологической особенностью молока, потому что при производстве сыра используется очень высокая доля молока, производимого во всем мире.</a:t>
            </a:r>
            <a:endParaRPr lang="en-US" b="0" dirty="0">
              <a:solidFill>
                <a:schemeClr val="tx2">
                  <a:lumMod val="75000"/>
                </a:schemeClr>
              </a:solidFill>
              <a:latin typeface="Verdana" pitchFamily="34" charset="0"/>
              <a:ea typeface="Verdana" pitchFamily="34" charset="0"/>
            </a:endParaRPr>
          </a:p>
          <a:p>
            <a:pPr marL="342900" indent="-342900" algn="just">
              <a:buFont typeface="Wingdings" panose="05000000000000000000" pitchFamily="2" charset="2"/>
              <a:buChar char="Ø"/>
              <a:defRPr/>
            </a:pPr>
            <a:endParaRPr lang="en-US" altLang="it-IT" b="0" dirty="0">
              <a:solidFill>
                <a:schemeClr val="tx2">
                  <a:lumMod val="75000"/>
                </a:schemeClr>
              </a:solidFill>
              <a:latin typeface="Verdana" pitchFamily="34" charset="0"/>
              <a:ea typeface="Verdana" pitchFamily="34" charset="0"/>
            </a:endParaRPr>
          </a:p>
          <a:p>
            <a:pPr marL="342900" indent="-342900" algn="just">
              <a:buFont typeface="Wingdings" panose="05000000000000000000" pitchFamily="2" charset="2"/>
              <a:buChar char="Ø"/>
              <a:defRPr/>
            </a:pPr>
            <a:r>
              <a:rPr lang="ru-RU" b="0" dirty="0">
                <a:solidFill>
                  <a:schemeClr val="tx2">
                    <a:lumMod val="75000"/>
                  </a:schemeClr>
                </a:solidFill>
                <a:latin typeface="Verdana" pitchFamily="34" charset="0"/>
                <a:ea typeface="Verdana" pitchFamily="34" charset="0"/>
              </a:rPr>
              <a:t>Для повышения выхода всех видов сыра важно работать с такими качественными показателями молока, как процентное содержание казеина, процентное содержание жира и соматические клетки. </a:t>
            </a:r>
          </a:p>
          <a:p>
            <a:pPr marL="342900" indent="-342900" algn="just">
              <a:buFont typeface="Wingdings" panose="05000000000000000000" pitchFamily="2" charset="2"/>
              <a:buChar char="Ø"/>
              <a:defRPr/>
            </a:pPr>
            <a:endParaRPr lang="en-US" altLang="it-IT" b="0" dirty="0">
              <a:solidFill>
                <a:schemeClr val="tx2">
                  <a:lumMod val="75000"/>
                </a:schemeClr>
              </a:solidFill>
              <a:latin typeface="Verdana" pitchFamily="34" charset="0"/>
              <a:ea typeface="Verdana" pitchFamily="34" charset="0"/>
            </a:endParaRPr>
          </a:p>
          <a:p>
            <a:pPr marL="342900" indent="-342900" algn="just">
              <a:buFont typeface="Wingdings" panose="05000000000000000000" pitchFamily="2" charset="2"/>
              <a:buChar char="Ø"/>
              <a:defRPr/>
            </a:pPr>
            <a:r>
              <a:rPr lang="ru-RU" b="0" dirty="0">
                <a:solidFill>
                  <a:schemeClr val="tx2">
                    <a:lumMod val="75000"/>
                  </a:schemeClr>
                </a:solidFill>
                <a:latin typeface="Verdana" pitchFamily="34" charset="0"/>
                <a:ea typeface="Verdana" pitchFamily="34" charset="0"/>
              </a:rPr>
              <a:t>Среди факторов, влияющих на состав молока, рационы и методы кормления наиболее вероятно вызовут проблемы; однако сделанные здесь управленческие изменения способны быстро и резко изменить производство жира и белка, а затем выход сыра.</a:t>
            </a:r>
            <a:endParaRPr lang="en-US" b="0" dirty="0">
              <a:solidFill>
                <a:schemeClr val="tx2">
                  <a:lumMod val="75000"/>
                </a:schemeClr>
              </a:solidFill>
              <a:latin typeface="Verdana" pitchFamily="34" charset="0"/>
              <a:ea typeface="Verdana" pitchFamily="34" charset="0"/>
            </a:endParaRPr>
          </a:p>
        </p:txBody>
      </p:sp>
      <p:pic>
        <p:nvPicPr>
          <p:cNvPr id="94211" name="Immagine 5" descr="NDS Pro software.png">
            <a:extLst>
              <a:ext uri="{FF2B5EF4-FFF2-40B4-BE49-F238E27FC236}">
                <a16:creationId xmlns:a16="http://schemas.microsoft.com/office/drawing/2014/main" id="{760EBFD0-0C92-45D4-B794-9B29D9D1A9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 name="Text Box 9">
            <a:extLst>
              <a:ext uri="{FF2B5EF4-FFF2-40B4-BE49-F238E27FC236}">
                <a16:creationId xmlns:a16="http://schemas.microsoft.com/office/drawing/2014/main" id="{0F53AAF1-7E7F-4734-A7CB-62D84030D26C}"/>
              </a:ext>
            </a:extLst>
          </p:cNvPr>
          <p:cNvSpPr txBox="1">
            <a:spLocks noChangeArrowheads="1"/>
          </p:cNvSpPr>
          <p:nvPr/>
        </p:nvSpPr>
        <p:spPr bwMode="auto">
          <a:xfrm>
            <a:off x="4093368" y="1349375"/>
            <a:ext cx="4005263" cy="495300"/>
          </a:xfrm>
          <a:prstGeom prst="rect">
            <a:avLst/>
          </a:prstGeom>
          <a:solidFill>
            <a:schemeClr val="tx1">
              <a:alpha val="0"/>
            </a:schemeClr>
          </a:solidFill>
          <a:ln w="9525">
            <a:solidFill>
              <a:schemeClr val="bg1"/>
            </a:solidFill>
            <a:miter lim="800000"/>
            <a:headEnd/>
            <a:tailEnd/>
          </a:ln>
        </p:spPr>
        <p:txBody>
          <a:bodyPr/>
          <a:lstStyle/>
          <a:p>
            <a:pPr algn="ctr" defTabSz="585788">
              <a:defRPr/>
            </a:pPr>
            <a:r>
              <a:rPr lang="ru-RU" sz="2200" dirty="0">
                <a:solidFill>
                  <a:schemeClr val="tx2">
                    <a:lumMod val="75000"/>
                  </a:schemeClr>
                </a:solidFill>
                <a:effectLst>
                  <a:outerShdw blurRad="38100" dist="38100" dir="2700000" algn="tl">
                    <a:srgbClr val="C0C0C0"/>
                  </a:outerShdw>
                </a:effectLst>
                <a:latin typeface="Tahoma" pitchFamily="34" charset="0"/>
                <a:ea typeface="Tahoma" pitchFamily="34" charset="0"/>
                <a:cs typeface="Tahoma" pitchFamily="34" charset="0"/>
              </a:rPr>
              <a:t>ГЛАВНЫЕ ТЕЗИСЫ </a:t>
            </a:r>
            <a:endParaRPr lang="it-IT" sz="2200" dirty="0">
              <a:solidFill>
                <a:schemeClr val="tx2"/>
              </a:solidFill>
              <a:effectLst>
                <a:outerShdw blurRad="38100" dist="38100" dir="2700000" algn="tl">
                  <a:srgbClr val="C0C0C0"/>
                </a:outerShdw>
              </a:effectLst>
              <a:latin typeface="Verdana" pitchFamily="34"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2">
            <a:extLst>
              <a:ext uri="{FF2B5EF4-FFF2-40B4-BE49-F238E27FC236}">
                <a16:creationId xmlns:a16="http://schemas.microsoft.com/office/drawing/2014/main" id="{3AA55134-4B10-4066-B56B-D2764483EBA7}"/>
              </a:ext>
            </a:extLst>
          </p:cNvPr>
          <p:cNvSpPr>
            <a:spLocks noChangeArrowheads="1"/>
          </p:cNvSpPr>
          <p:nvPr/>
        </p:nvSpPr>
        <p:spPr bwMode="auto">
          <a:xfrm>
            <a:off x="2063750" y="2305050"/>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marL="342900" indent="-342900" algn="just">
              <a:buFont typeface="Wingdings" panose="05000000000000000000" pitchFamily="2" charset="2"/>
              <a:buChar char="Ø"/>
              <a:defRPr/>
            </a:pPr>
            <a:r>
              <a:rPr lang="ru-RU" b="0" dirty="0">
                <a:solidFill>
                  <a:schemeClr val="tx2">
                    <a:lumMod val="75000"/>
                  </a:schemeClr>
                </a:solidFill>
                <a:latin typeface="Verdana" pitchFamily="34" charset="0"/>
                <a:ea typeface="Verdana" pitchFamily="34" charset="0"/>
              </a:rPr>
              <a:t>Качество молока влияет на технологические характеристики и, следовательно, на выход сыра.</a:t>
            </a:r>
          </a:p>
          <a:p>
            <a:pPr algn="just">
              <a:defRPr/>
            </a:pPr>
            <a:endParaRPr lang="en-US" altLang="it-IT" b="0" dirty="0">
              <a:solidFill>
                <a:schemeClr val="tx2">
                  <a:lumMod val="75000"/>
                </a:schemeClr>
              </a:solidFill>
              <a:latin typeface="Verdana" pitchFamily="34" charset="0"/>
              <a:ea typeface="Verdana" pitchFamily="34" charset="0"/>
            </a:endParaRPr>
          </a:p>
          <a:p>
            <a:pPr marL="342900" indent="-342900" algn="just">
              <a:buFont typeface="Wingdings" panose="05000000000000000000" pitchFamily="2" charset="2"/>
              <a:buChar char="Ø"/>
              <a:defRPr/>
            </a:pPr>
            <a:r>
              <a:rPr lang="ru-RU" b="0" dirty="0">
                <a:solidFill>
                  <a:schemeClr val="tx2">
                    <a:lumMod val="75000"/>
                  </a:schemeClr>
                </a:solidFill>
                <a:latin typeface="Verdana" pitchFamily="34" charset="0"/>
                <a:ea typeface="Verdana" pitchFamily="34" charset="0"/>
              </a:rPr>
              <a:t>Увеличение выхода сыра приводит к увеличению доходности молочной промышленности, а следовательно, и экономического успеха производителя качественного молока. </a:t>
            </a:r>
            <a:endParaRPr lang="it-IT" altLang="it-IT" b="0" dirty="0">
              <a:solidFill>
                <a:schemeClr val="tx2">
                  <a:lumMod val="75000"/>
                </a:schemeClr>
              </a:solidFill>
              <a:latin typeface="Verdana" pitchFamily="34" charset="0"/>
              <a:ea typeface="Verdana" pitchFamily="34" charset="0"/>
            </a:endParaRPr>
          </a:p>
        </p:txBody>
      </p:sp>
      <p:pic>
        <p:nvPicPr>
          <p:cNvPr id="96259" name="Immagine 5" descr="NDS Pro software.png">
            <a:extLst>
              <a:ext uri="{FF2B5EF4-FFF2-40B4-BE49-F238E27FC236}">
                <a16:creationId xmlns:a16="http://schemas.microsoft.com/office/drawing/2014/main" id="{3DC97856-48B0-43A2-987E-E5486D88BE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EE525F7C-6218-44E1-BFF9-99DC46DFC4BF}"/>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D437A12A-0A62-4B03-A38C-56918FB4D56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8" name="Text Box 9">
            <a:extLst>
              <a:ext uri="{FF2B5EF4-FFF2-40B4-BE49-F238E27FC236}">
                <a16:creationId xmlns:a16="http://schemas.microsoft.com/office/drawing/2014/main" id="{3F9ADB8C-1C52-441E-B13E-197B9B6E9662}"/>
              </a:ext>
            </a:extLst>
          </p:cNvPr>
          <p:cNvSpPr txBox="1">
            <a:spLocks noChangeArrowheads="1"/>
          </p:cNvSpPr>
          <p:nvPr/>
        </p:nvSpPr>
        <p:spPr bwMode="auto">
          <a:xfrm>
            <a:off x="4092575" y="1333500"/>
            <a:ext cx="4005263" cy="495300"/>
          </a:xfrm>
          <a:prstGeom prst="rect">
            <a:avLst/>
          </a:prstGeom>
          <a:solidFill>
            <a:schemeClr val="tx1">
              <a:alpha val="0"/>
            </a:schemeClr>
          </a:solidFill>
          <a:ln w="9525">
            <a:solidFill>
              <a:schemeClr val="bg1"/>
            </a:solidFill>
            <a:miter lim="800000"/>
            <a:headEnd/>
            <a:tailEnd/>
          </a:ln>
        </p:spPr>
        <p:txBody>
          <a:bodyPr/>
          <a:lstStyle/>
          <a:p>
            <a:pPr algn="ctr" defTabSz="585788">
              <a:defRPr/>
            </a:pPr>
            <a:r>
              <a:rPr lang="ru-RU" sz="2200" dirty="0">
                <a:solidFill>
                  <a:schemeClr val="tx2">
                    <a:lumMod val="75000"/>
                  </a:schemeClr>
                </a:solidFill>
                <a:effectLst>
                  <a:outerShdw blurRad="38100" dist="38100" dir="2700000" algn="tl">
                    <a:srgbClr val="C0C0C0"/>
                  </a:outerShdw>
                </a:effectLst>
                <a:latin typeface="Tahoma" pitchFamily="34" charset="0"/>
                <a:ea typeface="Tahoma" pitchFamily="34" charset="0"/>
                <a:cs typeface="Tahoma" pitchFamily="34" charset="0"/>
              </a:rPr>
              <a:t>ГЛАВНЫЕ ТЕЗИСЫ</a:t>
            </a:r>
            <a:endParaRPr lang="it-IT" sz="2200" dirty="0">
              <a:solidFill>
                <a:schemeClr val="tx2"/>
              </a:solidFill>
              <a:effectLst>
                <a:outerShdw blurRad="38100" dist="38100" dir="2700000" algn="tl">
                  <a:srgbClr val="C0C0C0"/>
                </a:outerShdw>
              </a:effectLst>
              <a:latin typeface="Verdana" pitchFamily="34"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2">
            <a:extLst>
              <a:ext uri="{FF2B5EF4-FFF2-40B4-BE49-F238E27FC236}">
                <a16:creationId xmlns:a16="http://schemas.microsoft.com/office/drawing/2014/main" id="{61240CE6-2295-4A7A-BAB3-ADA64948C7C2}"/>
              </a:ext>
            </a:extLst>
          </p:cNvPr>
          <p:cNvSpPr>
            <a:spLocks noChangeArrowheads="1"/>
          </p:cNvSpPr>
          <p:nvPr/>
        </p:nvSpPr>
        <p:spPr bwMode="auto">
          <a:xfrm>
            <a:off x="1631950" y="2005013"/>
            <a:ext cx="8928100" cy="187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lgn="just">
              <a:lnSpc>
                <a:spcPct val="150000"/>
              </a:lnSpc>
              <a:defRPr/>
            </a:pPr>
            <a:r>
              <a:rPr lang="ru-RU" b="0" dirty="0">
                <a:solidFill>
                  <a:schemeClr val="tx2">
                    <a:lumMod val="75000"/>
                  </a:schemeClr>
                </a:solidFill>
                <a:latin typeface="Verdana" pitchFamily="34" charset="0"/>
                <a:ea typeface="Verdana" pitchFamily="34" charset="0"/>
              </a:rPr>
              <a:t>Первостепенный интерес представляет анализ взаимосвязи между химическим составом молока и фактическим выходом сыра в соответствии с широким диапазоном молочного жира и содержания белка.</a:t>
            </a:r>
            <a:endParaRPr lang="it-IT" altLang="it-IT" b="0" dirty="0">
              <a:solidFill>
                <a:schemeClr val="tx2">
                  <a:lumMod val="75000"/>
                </a:schemeClr>
              </a:solidFill>
              <a:latin typeface="Verdana" pitchFamily="34" charset="0"/>
              <a:ea typeface="Verdana" pitchFamily="34" charset="0"/>
            </a:endParaRPr>
          </a:p>
        </p:txBody>
      </p:sp>
      <p:pic>
        <p:nvPicPr>
          <p:cNvPr id="15363" name="Immagine 5" descr="NDS Pro software.png">
            <a:extLst>
              <a:ext uri="{FF2B5EF4-FFF2-40B4-BE49-F238E27FC236}">
                <a16:creationId xmlns:a16="http://schemas.microsoft.com/office/drawing/2014/main" id="{C5056CFC-E7D5-4B0E-A74A-D06C49A939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185F7247-3680-41E6-8204-E5D90D425F59}"/>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95548BE8-15EE-4172-BEAA-8E5F27E0F0F1}"/>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8" name="Rettangolo 12">
            <a:extLst>
              <a:ext uri="{FF2B5EF4-FFF2-40B4-BE49-F238E27FC236}">
                <a16:creationId xmlns:a16="http://schemas.microsoft.com/office/drawing/2014/main" id="{B31D38E1-0679-4965-A2F5-D72393A7CEE9}"/>
              </a:ext>
            </a:extLst>
          </p:cNvPr>
          <p:cNvSpPr>
            <a:spLocks noChangeArrowheads="1"/>
          </p:cNvSpPr>
          <p:nvPr/>
        </p:nvSpPr>
        <p:spPr bwMode="auto">
          <a:xfrm>
            <a:off x="1631950" y="1488467"/>
            <a:ext cx="90725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pic>
        <p:nvPicPr>
          <p:cNvPr id="15367" name="Immagine 1">
            <a:extLst>
              <a:ext uri="{FF2B5EF4-FFF2-40B4-BE49-F238E27FC236}">
                <a16:creationId xmlns:a16="http://schemas.microsoft.com/office/drawing/2014/main" id="{F36BA1BF-C504-42A3-8150-051CDD2D73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800" y="3625394"/>
            <a:ext cx="46799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ttangolo 2">
            <a:extLst>
              <a:ext uri="{FF2B5EF4-FFF2-40B4-BE49-F238E27FC236}">
                <a16:creationId xmlns:a16="http://schemas.microsoft.com/office/drawing/2014/main" id="{72CFC9B3-1290-41B4-B4BB-2F097E0EEC2A}"/>
              </a:ext>
            </a:extLst>
          </p:cNvPr>
          <p:cNvSpPr>
            <a:spLocks noChangeArrowheads="1"/>
          </p:cNvSpPr>
          <p:nvPr/>
        </p:nvSpPr>
        <p:spPr bwMode="auto">
          <a:xfrm>
            <a:off x="4511824" y="6246813"/>
            <a:ext cx="4548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200" b="0">
                <a:latin typeface="Times New Roman" panose="02020603050405020304" pitchFamily="18" charset="0"/>
              </a:rPr>
              <a:t>Approximate composition of milk (Walstra, Wouters &amp; Geurts, 2006) </a:t>
            </a:r>
            <a:endParaRPr lang="it-IT" altLang="it-IT" sz="1200"/>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magine 5" descr="NDS Pro software.png">
            <a:extLst>
              <a:ext uri="{FF2B5EF4-FFF2-40B4-BE49-F238E27FC236}">
                <a16:creationId xmlns:a16="http://schemas.microsoft.com/office/drawing/2014/main" id="{BF59E9DD-9978-45D1-B2DB-EDCBA5CB4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6453188"/>
            <a:ext cx="19494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a:extLst>
              <a:ext uri="{FF2B5EF4-FFF2-40B4-BE49-F238E27FC236}">
                <a16:creationId xmlns:a16="http://schemas.microsoft.com/office/drawing/2014/main" id="{3165231D-3E5A-43E5-8BAB-577E39388BCE}"/>
              </a:ext>
            </a:extLst>
          </p:cNvPr>
          <p:cNvSpPr>
            <a:spLocks noGrp="1" noChangeArrowheads="1"/>
          </p:cNvSpPr>
          <p:nvPr>
            <p:ph idx="1"/>
          </p:nvPr>
        </p:nvSpPr>
        <p:spPr>
          <a:xfrm>
            <a:off x="2822575" y="1606550"/>
            <a:ext cx="6911975" cy="669925"/>
          </a:xfrm>
        </p:spPr>
        <p:txBody>
          <a:bodyPr>
            <a:noAutofit/>
          </a:bodyPr>
          <a:lstStyle/>
          <a:p>
            <a:pPr marL="0" indent="0">
              <a:buFont typeface="Wingdings 2" panose="05020102010507070707" pitchFamily="18" charset="2"/>
              <a:buNone/>
              <a:defRPr/>
            </a:pPr>
            <a:r>
              <a:rPr lang="ru-RU" sz="40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СПАСИБО ЗА ВНИМАНИЕ</a:t>
            </a:r>
            <a:r>
              <a:rPr lang="it-IT" sz="40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t>
            </a:r>
            <a:endParaRPr lang="it-IT" sz="10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defRPr/>
            </a:pPr>
            <a:endParaRPr lang="it-IT" sz="2200" dirty="0">
              <a:latin typeface="Tahoma" panose="020B0604030504040204" pitchFamily="34" charset="0"/>
              <a:ea typeface="Tahoma" panose="020B0604030504040204" pitchFamily="34" charset="0"/>
              <a:cs typeface="Tahoma" panose="020B0604030504040204" pitchFamily="34" charset="0"/>
            </a:endParaRPr>
          </a:p>
        </p:txBody>
      </p:sp>
      <p:pic>
        <p:nvPicPr>
          <p:cNvPr id="98308" name="Immagine 7">
            <a:extLst>
              <a:ext uri="{FF2B5EF4-FFF2-40B4-BE49-F238E27FC236}">
                <a16:creationId xmlns:a16="http://schemas.microsoft.com/office/drawing/2014/main" id="{D38CBAC7-355A-4A15-9623-3B3669369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088" y="6200775"/>
            <a:ext cx="10922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D0644D82-A9DE-452A-915A-759770A80C73}"/>
              </a:ext>
            </a:extLst>
          </p:cNvPr>
          <p:cNvPicPr preferRelativeResize="0"/>
          <p:nvPr/>
        </p:nvPicPr>
        <p:blipFill>
          <a:blip r:embed="rId5" cstate="print">
            <a:extLst>
              <a:ext uri="{28A0092B-C50C-407E-A947-70E740481C1C}">
                <a14:useLocalDpi xmlns:a14="http://schemas.microsoft.com/office/drawing/2010/main" val="0"/>
              </a:ext>
            </a:extLst>
          </a:blip>
          <a:srcRect/>
          <a:stretch>
            <a:fillRect/>
          </a:stretch>
        </p:blipFill>
        <p:spPr bwMode="auto">
          <a:xfrm>
            <a:off x="1546225" y="457200"/>
            <a:ext cx="2376488" cy="1150938"/>
          </a:xfrm>
          <a:prstGeom prst="rect">
            <a:avLst/>
          </a:prstGeom>
          <a:ln>
            <a:noFill/>
          </a:ln>
          <a:effectLst>
            <a:outerShdw blurRad="292100" dist="139700" dir="2700000" algn="tl" rotWithShape="0">
              <a:srgbClr val="333333">
                <a:alpha val="65000"/>
              </a:srgbClr>
            </a:outerShdw>
          </a:effectLst>
        </p:spPr>
      </p:pic>
      <p:pic>
        <p:nvPicPr>
          <p:cNvPr id="8" name="Immagine 7">
            <a:extLst>
              <a:ext uri="{FF2B5EF4-FFF2-40B4-BE49-F238E27FC236}">
                <a16:creationId xmlns:a16="http://schemas.microsoft.com/office/drawing/2014/main" id="{8D278FBD-6434-423E-9D75-D509E2D7EBA3}"/>
              </a:ext>
            </a:extLst>
          </p:cNvPr>
          <p:cNvPicPr preferRelativeResize="0"/>
          <p:nvPr/>
        </p:nvPicPr>
        <p:blipFill>
          <a:blip r:embed="rId6">
            <a:extLst>
              <a:ext uri="{28A0092B-C50C-407E-A947-70E740481C1C}">
                <a14:useLocalDpi xmlns:a14="http://schemas.microsoft.com/office/drawing/2010/main" val="0"/>
              </a:ext>
            </a:extLst>
          </a:blip>
          <a:stretch>
            <a:fillRect/>
          </a:stretch>
        </p:blipFill>
        <p:spPr>
          <a:xfrm>
            <a:off x="8867775" y="900113"/>
            <a:ext cx="2089150" cy="728662"/>
          </a:xfrm>
          <a:prstGeom prst="rect">
            <a:avLst/>
          </a:prstGeom>
          <a:ln>
            <a:noFill/>
          </a:ln>
          <a:effectLst>
            <a:outerShdw blurRad="292100" dist="139700" dir="2700000" algn="tl" rotWithShape="0">
              <a:srgbClr val="333333">
                <a:alpha val="65000"/>
              </a:srgbClr>
            </a:outerShdw>
          </a:effectLst>
        </p:spPr>
      </p:pic>
      <p:sp>
        <p:nvSpPr>
          <p:cNvPr id="10" name="Rectangle 18">
            <a:extLst>
              <a:ext uri="{FF2B5EF4-FFF2-40B4-BE49-F238E27FC236}">
                <a16:creationId xmlns:a16="http://schemas.microsoft.com/office/drawing/2014/main" id="{7EECC3D7-CDAE-4C3F-90C7-73113114BA10}"/>
              </a:ext>
            </a:extLst>
          </p:cNvPr>
          <p:cNvSpPr txBox="1">
            <a:spLocks noChangeArrowheads="1"/>
          </p:cNvSpPr>
          <p:nvPr/>
        </p:nvSpPr>
        <p:spPr bwMode="auto">
          <a:xfrm>
            <a:off x="4772025" y="5202238"/>
            <a:ext cx="30130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anose="05020102010507070707" pitchFamily="18" charset="2"/>
              <a:buNone/>
              <a:defRPr/>
            </a:pPr>
            <a:r>
              <a:rPr lang="it-IT" sz="2000" b="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ermanno.melli@rumen.it</a:t>
            </a:r>
          </a:p>
          <a:p>
            <a:pPr>
              <a:defRPr/>
            </a:pPr>
            <a:endParaRPr lang="it-IT" sz="2000" b="0" dirty="0">
              <a:latin typeface="Tahoma" panose="020B0604030504040204" pitchFamily="34" charset="0"/>
              <a:ea typeface="Tahoma" panose="020B0604030504040204" pitchFamily="34" charset="0"/>
              <a:cs typeface="Tahoma" panose="020B0604030504040204" pitchFamily="34" charset="0"/>
            </a:endParaRPr>
          </a:p>
        </p:txBody>
      </p:sp>
      <p:pic>
        <p:nvPicPr>
          <p:cNvPr id="98312" name="Immagine 2">
            <a:extLst>
              <a:ext uri="{FF2B5EF4-FFF2-40B4-BE49-F238E27FC236}">
                <a16:creationId xmlns:a16="http://schemas.microsoft.com/office/drawing/2014/main" id="{59A88659-C841-45FE-A9ED-62EB99B996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7663" y="2627313"/>
            <a:ext cx="332422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Immagine 2">
            <a:extLst>
              <a:ext uri="{FF2B5EF4-FFF2-40B4-BE49-F238E27FC236}">
                <a16:creationId xmlns:a16="http://schemas.microsoft.com/office/drawing/2014/main" id="{26BE5DB9-4952-417E-80E3-374E18AFAC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2627313"/>
            <a:ext cx="277812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Immagine 1">
            <a:extLst>
              <a:ext uri="{FF2B5EF4-FFF2-40B4-BE49-F238E27FC236}">
                <a16:creationId xmlns:a16="http://schemas.microsoft.com/office/drawing/2014/main" id="{F57F317A-D9AD-438E-AC9B-86F20ED976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838" y="2552700"/>
            <a:ext cx="33337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5" descr="NDS Pro software.png">
            <a:extLst>
              <a:ext uri="{FF2B5EF4-FFF2-40B4-BE49-F238E27FC236}">
                <a16:creationId xmlns:a16="http://schemas.microsoft.com/office/drawing/2014/main" id="{0480AE84-E681-45D1-8CDD-E2519466F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185F7247-3680-41E6-8204-E5D90D425F59}"/>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95548BE8-15EE-4172-BEAA-8E5F27E0F0F1}"/>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pic>
        <p:nvPicPr>
          <p:cNvPr id="17413" name="Immagine 1">
            <a:extLst>
              <a:ext uri="{FF2B5EF4-FFF2-40B4-BE49-F238E27FC236}">
                <a16:creationId xmlns:a16="http://schemas.microsoft.com/office/drawing/2014/main" id="{45D09934-C0FC-4FF0-93B8-18A40D3180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575" y="1909763"/>
            <a:ext cx="6840538"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12">
            <a:extLst>
              <a:ext uri="{FF2B5EF4-FFF2-40B4-BE49-F238E27FC236}">
                <a16:creationId xmlns:a16="http://schemas.microsoft.com/office/drawing/2014/main" id="{0750481D-481D-42B7-88B6-672F59D4B5E9}"/>
              </a:ext>
            </a:extLst>
          </p:cNvPr>
          <p:cNvSpPr>
            <a:spLocks noChangeArrowheads="1"/>
          </p:cNvSpPr>
          <p:nvPr/>
        </p:nvSpPr>
        <p:spPr bwMode="auto">
          <a:xfrm>
            <a:off x="1775520" y="1349375"/>
            <a:ext cx="92170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5" descr="NDS Pro software.png">
            <a:extLst>
              <a:ext uri="{FF2B5EF4-FFF2-40B4-BE49-F238E27FC236}">
                <a16:creationId xmlns:a16="http://schemas.microsoft.com/office/drawing/2014/main" id="{97851AC0-C46D-4C0D-A403-4E73053AB3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Immagine 1">
            <a:extLst>
              <a:ext uri="{FF2B5EF4-FFF2-40B4-BE49-F238E27FC236}">
                <a16:creationId xmlns:a16="http://schemas.microsoft.com/office/drawing/2014/main" id="{4F0B189E-546B-49C2-BADD-ED481F0E7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1787525"/>
            <a:ext cx="6218238"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ttangolo 3">
            <a:extLst>
              <a:ext uri="{FF2B5EF4-FFF2-40B4-BE49-F238E27FC236}">
                <a16:creationId xmlns:a16="http://schemas.microsoft.com/office/drawing/2014/main" id="{B66ED8E7-701A-4AB1-9E56-2B24A8F03BAF}"/>
              </a:ext>
            </a:extLst>
          </p:cNvPr>
          <p:cNvSpPr>
            <a:spLocks noChangeArrowheads="1"/>
          </p:cNvSpPr>
          <p:nvPr/>
        </p:nvSpPr>
        <p:spPr bwMode="auto">
          <a:xfrm>
            <a:off x="6989763" y="6459538"/>
            <a:ext cx="1919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200" b="0">
                <a:latin typeface="Times New Roman" panose="02020603050405020304" pitchFamily="18" charset="0"/>
              </a:rPr>
              <a:t>I. Verdier-Metz et al. (2001)</a:t>
            </a:r>
            <a:endParaRPr lang="it-IT" altLang="it-IT" sz="1200"/>
          </a:p>
        </p:txBody>
      </p:sp>
      <p:pic>
        <p:nvPicPr>
          <p:cNvPr id="10" name="Immagine 9">
            <a:extLst>
              <a:ext uri="{FF2B5EF4-FFF2-40B4-BE49-F238E27FC236}">
                <a16:creationId xmlns:a16="http://schemas.microsoft.com/office/drawing/2014/main" id="{0256C617-1571-4844-9732-68ACE92570A2}"/>
              </a:ext>
            </a:extLst>
          </p:cNvPr>
          <p:cNvPicPr preferRelativeResize="0"/>
          <p:nvPr/>
        </p:nvPicPr>
        <p:blipFill>
          <a:blip r:embed="rId5"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E29257AE-60D4-42E6-98EC-D578E64AE21B}"/>
              </a:ext>
            </a:extLst>
          </p:cNvPr>
          <p:cNvPicPr preferRelativeResize="0"/>
          <p:nvPr/>
        </p:nvPicPr>
        <p:blipFill>
          <a:blip r:embed="rId6">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7" name="Rettangolo 12">
            <a:extLst>
              <a:ext uri="{FF2B5EF4-FFF2-40B4-BE49-F238E27FC236}">
                <a16:creationId xmlns:a16="http://schemas.microsoft.com/office/drawing/2014/main" id="{DAC75F80-ABEB-498E-8A08-7F964A2BC1CA}"/>
              </a:ext>
            </a:extLst>
          </p:cNvPr>
          <p:cNvSpPr>
            <a:spLocks noChangeArrowheads="1"/>
          </p:cNvSpPr>
          <p:nvPr/>
        </p:nvSpPr>
        <p:spPr bwMode="auto">
          <a:xfrm>
            <a:off x="1631504" y="1349375"/>
            <a:ext cx="93610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sp>
        <p:nvSpPr>
          <p:cNvPr id="2" name="Rettangolo 1">
            <a:extLst>
              <a:ext uri="{FF2B5EF4-FFF2-40B4-BE49-F238E27FC236}">
                <a16:creationId xmlns:a16="http://schemas.microsoft.com/office/drawing/2014/main" id="{2E062CC6-8FB2-4D52-82F8-2145A86D1223}"/>
              </a:ext>
            </a:extLst>
          </p:cNvPr>
          <p:cNvSpPr/>
          <p:nvPr/>
        </p:nvSpPr>
        <p:spPr>
          <a:xfrm>
            <a:off x="2855913" y="2522538"/>
            <a:ext cx="6218237" cy="6191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Rettangolo 8">
            <a:extLst>
              <a:ext uri="{FF2B5EF4-FFF2-40B4-BE49-F238E27FC236}">
                <a16:creationId xmlns:a16="http://schemas.microsoft.com/office/drawing/2014/main" id="{FDF392F5-7E3F-4940-B79A-01ADA23CAE57}"/>
              </a:ext>
            </a:extLst>
          </p:cNvPr>
          <p:cNvSpPr/>
          <p:nvPr/>
        </p:nvSpPr>
        <p:spPr>
          <a:xfrm>
            <a:off x="2855913" y="5649913"/>
            <a:ext cx="6218237" cy="8096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5" descr="NDS Pro software.png">
            <a:extLst>
              <a:ext uri="{FF2B5EF4-FFF2-40B4-BE49-F238E27FC236}">
                <a16:creationId xmlns:a16="http://schemas.microsoft.com/office/drawing/2014/main" id="{771B2EAD-046A-42BF-8B79-8971238F5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Immagine 2">
            <a:extLst>
              <a:ext uri="{FF2B5EF4-FFF2-40B4-BE49-F238E27FC236}">
                <a16:creationId xmlns:a16="http://schemas.microsoft.com/office/drawing/2014/main" id="{BDEDEB11-508E-4FAD-998C-F076A7A89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1868488"/>
            <a:ext cx="48641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ttangolo 8">
            <a:extLst>
              <a:ext uri="{FF2B5EF4-FFF2-40B4-BE49-F238E27FC236}">
                <a16:creationId xmlns:a16="http://schemas.microsoft.com/office/drawing/2014/main" id="{A96F1030-689E-4B0C-8F2A-42D76C5F3E4B}"/>
              </a:ext>
            </a:extLst>
          </p:cNvPr>
          <p:cNvSpPr>
            <a:spLocks noChangeArrowheads="1"/>
          </p:cNvSpPr>
          <p:nvPr/>
        </p:nvSpPr>
        <p:spPr bwMode="auto">
          <a:xfrm>
            <a:off x="9097963" y="6086475"/>
            <a:ext cx="191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200" b="0">
                <a:latin typeface="Times New Roman" panose="02020603050405020304" pitchFamily="18" charset="0"/>
              </a:rPr>
              <a:t>I. Verdier-Metz et al. (2001)</a:t>
            </a:r>
            <a:endParaRPr lang="it-IT" altLang="it-IT" sz="1200"/>
          </a:p>
        </p:txBody>
      </p:sp>
      <p:sp>
        <p:nvSpPr>
          <p:cNvPr id="21509" name="Rettangolo 13">
            <a:extLst>
              <a:ext uri="{FF2B5EF4-FFF2-40B4-BE49-F238E27FC236}">
                <a16:creationId xmlns:a16="http://schemas.microsoft.com/office/drawing/2014/main" id="{3ABE3827-BE30-40AB-A359-A5569E6950F9}"/>
              </a:ext>
            </a:extLst>
          </p:cNvPr>
          <p:cNvSpPr>
            <a:spLocks noChangeArrowheads="1"/>
          </p:cNvSpPr>
          <p:nvPr/>
        </p:nvSpPr>
        <p:spPr bwMode="auto">
          <a:xfrm>
            <a:off x="942975" y="6192838"/>
            <a:ext cx="3392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400" b="0">
                <a:latin typeface="Times New Roman" panose="02020603050405020304" pitchFamily="18" charset="0"/>
              </a:rPr>
              <a:t>FPC= fat content + protein content (g/kg)</a:t>
            </a:r>
            <a:endParaRPr lang="it-IT" altLang="it-IT" sz="1400"/>
          </a:p>
        </p:txBody>
      </p:sp>
      <p:pic>
        <p:nvPicPr>
          <p:cNvPr id="17" name="Immagine 16">
            <a:extLst>
              <a:ext uri="{FF2B5EF4-FFF2-40B4-BE49-F238E27FC236}">
                <a16:creationId xmlns:a16="http://schemas.microsoft.com/office/drawing/2014/main" id="{4A26555D-49A0-4616-A04B-4E95C270EAD0}"/>
              </a:ext>
            </a:extLst>
          </p:cNvPr>
          <p:cNvPicPr preferRelativeResize="0"/>
          <p:nvPr/>
        </p:nvPicPr>
        <p:blipFill>
          <a:blip r:embed="rId5"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400A9ED3-D13E-4C7E-8D09-8AABE16074E8}"/>
              </a:ext>
            </a:extLst>
          </p:cNvPr>
          <p:cNvPicPr preferRelativeResize="0"/>
          <p:nvPr/>
        </p:nvPicPr>
        <p:blipFill>
          <a:blip r:embed="rId6">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14" name="Rettangolo 12">
            <a:extLst>
              <a:ext uri="{FF2B5EF4-FFF2-40B4-BE49-F238E27FC236}">
                <a16:creationId xmlns:a16="http://schemas.microsoft.com/office/drawing/2014/main" id="{72AD8FEC-3EE0-4C0F-8445-499C5DEF4603}"/>
              </a:ext>
            </a:extLst>
          </p:cNvPr>
          <p:cNvSpPr>
            <a:spLocks noChangeArrowheads="1"/>
          </p:cNvSpPr>
          <p:nvPr/>
        </p:nvSpPr>
        <p:spPr bwMode="auto">
          <a:xfrm>
            <a:off x="1874838" y="1349375"/>
            <a:ext cx="89582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pic>
        <p:nvPicPr>
          <p:cNvPr id="21513" name="Immagine 1">
            <a:extLst>
              <a:ext uri="{FF2B5EF4-FFF2-40B4-BE49-F238E27FC236}">
                <a16:creationId xmlns:a16="http://schemas.microsoft.com/office/drawing/2014/main" id="{04AEC43D-0411-4B06-812C-E5187AFBFD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938" y="2646363"/>
            <a:ext cx="39751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Immagine 2">
            <a:extLst>
              <a:ext uri="{FF2B5EF4-FFF2-40B4-BE49-F238E27FC236}">
                <a16:creationId xmlns:a16="http://schemas.microsoft.com/office/drawing/2014/main" id="{0AD5E07C-DE46-46A4-8D37-CA2C49DF6A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938" y="3944938"/>
            <a:ext cx="39751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magine 3">
            <a:extLst>
              <a:ext uri="{FF2B5EF4-FFF2-40B4-BE49-F238E27FC236}">
                <a16:creationId xmlns:a16="http://schemas.microsoft.com/office/drawing/2014/main" id="{127F04DD-853D-460B-B605-2398839DEF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450" y="5192713"/>
            <a:ext cx="3975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ttangolo 4">
            <a:extLst>
              <a:ext uri="{FF2B5EF4-FFF2-40B4-BE49-F238E27FC236}">
                <a16:creationId xmlns:a16="http://schemas.microsoft.com/office/drawing/2014/main" id="{CB86E6E4-EB15-49AB-8B28-8DE431CF4914}"/>
              </a:ext>
            </a:extLst>
          </p:cNvPr>
          <p:cNvSpPr>
            <a:spLocks noChangeArrowheads="1"/>
          </p:cNvSpPr>
          <p:nvPr/>
        </p:nvSpPr>
        <p:spPr bwMode="auto">
          <a:xfrm>
            <a:off x="854075" y="2227263"/>
            <a:ext cx="2836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600" dirty="0">
                <a:latin typeface="Times" panose="02020603050405020304" pitchFamily="18" charset="0"/>
              </a:rPr>
              <a:t>Fresh cheese yield  </a:t>
            </a:r>
            <a:r>
              <a:rPr lang="en-US" altLang="it-IT" sz="1600" b="0" dirty="0">
                <a:latin typeface="Times" panose="02020603050405020304" pitchFamily="18" charset="0"/>
              </a:rPr>
              <a:t>(g/kg milk)</a:t>
            </a:r>
            <a:r>
              <a:rPr lang="en-US" altLang="it-IT" sz="1600" dirty="0">
                <a:latin typeface="Times" panose="02020603050405020304" pitchFamily="18" charset="0"/>
              </a:rPr>
              <a:t> </a:t>
            </a:r>
            <a:endParaRPr lang="it-IT" altLang="it-IT" sz="1600" dirty="0"/>
          </a:p>
        </p:txBody>
      </p:sp>
      <p:sp>
        <p:nvSpPr>
          <p:cNvPr id="21517" name="Rettangolo 18">
            <a:extLst>
              <a:ext uri="{FF2B5EF4-FFF2-40B4-BE49-F238E27FC236}">
                <a16:creationId xmlns:a16="http://schemas.microsoft.com/office/drawing/2014/main" id="{CD95F19B-ED1E-4DC9-BB83-61C308E85A74}"/>
              </a:ext>
            </a:extLst>
          </p:cNvPr>
          <p:cNvSpPr>
            <a:spLocks noChangeArrowheads="1"/>
          </p:cNvSpPr>
          <p:nvPr/>
        </p:nvSpPr>
        <p:spPr bwMode="auto">
          <a:xfrm>
            <a:off x="854075" y="3541713"/>
            <a:ext cx="2752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600" dirty="0">
                <a:latin typeface="Times" panose="02020603050405020304" pitchFamily="18" charset="0"/>
              </a:rPr>
              <a:t>Cheese DM yield  </a:t>
            </a:r>
            <a:r>
              <a:rPr lang="en-US" altLang="it-IT" sz="1600" b="0" dirty="0">
                <a:latin typeface="Times" panose="02020603050405020304" pitchFamily="18" charset="0"/>
              </a:rPr>
              <a:t>(g/kg milk)</a:t>
            </a:r>
            <a:r>
              <a:rPr lang="en-US" altLang="it-IT" sz="1600" dirty="0">
                <a:latin typeface="Times" panose="02020603050405020304" pitchFamily="18" charset="0"/>
              </a:rPr>
              <a:t> </a:t>
            </a:r>
            <a:endParaRPr lang="it-IT" altLang="it-IT" sz="1600" dirty="0"/>
          </a:p>
        </p:txBody>
      </p:sp>
      <p:sp>
        <p:nvSpPr>
          <p:cNvPr id="21518" name="Rettangolo 19">
            <a:extLst>
              <a:ext uri="{FF2B5EF4-FFF2-40B4-BE49-F238E27FC236}">
                <a16:creationId xmlns:a16="http://schemas.microsoft.com/office/drawing/2014/main" id="{056C51C9-C97E-4156-992C-CC3E925BB5C2}"/>
              </a:ext>
            </a:extLst>
          </p:cNvPr>
          <p:cNvSpPr>
            <a:spLocks noChangeArrowheads="1"/>
          </p:cNvSpPr>
          <p:nvPr/>
        </p:nvSpPr>
        <p:spPr bwMode="auto">
          <a:xfrm>
            <a:off x="854075" y="4786313"/>
            <a:ext cx="338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en-US" altLang="it-IT" sz="1600" dirty="0">
                <a:latin typeface="Times" panose="02020603050405020304" pitchFamily="18" charset="0"/>
              </a:rPr>
              <a:t>Dry matter recovery coefficient </a:t>
            </a:r>
            <a:r>
              <a:rPr lang="en-US" altLang="it-IT" sz="1600" b="0" dirty="0">
                <a:latin typeface="Times" panose="02020603050405020304" pitchFamily="18" charset="0"/>
              </a:rPr>
              <a:t>(%) </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5" descr="NDS Pro software.png">
            <a:extLst>
              <a:ext uri="{FF2B5EF4-FFF2-40B4-BE49-F238E27FC236}">
                <a16:creationId xmlns:a16="http://schemas.microsoft.com/office/drawing/2014/main" id="{E99543C3-0985-4319-A06F-1C533AFB06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3075" y="6524625"/>
            <a:ext cx="1228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6">
            <a:extLst>
              <a:ext uri="{FF2B5EF4-FFF2-40B4-BE49-F238E27FC236}">
                <a16:creationId xmlns:a16="http://schemas.microsoft.com/office/drawing/2014/main" id="{4A26555D-49A0-4616-A04B-4E95C270EAD0}"/>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1874838" y="620713"/>
            <a:ext cx="1512887" cy="728662"/>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id="{400A9ED3-D13E-4C7E-8D09-8AABE16074E8}"/>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9501188" y="788988"/>
            <a:ext cx="1331912" cy="560387"/>
          </a:xfrm>
          <a:prstGeom prst="rect">
            <a:avLst/>
          </a:prstGeom>
          <a:ln>
            <a:noFill/>
          </a:ln>
          <a:effectLst>
            <a:outerShdw blurRad="292100" dist="139700" dir="2700000" algn="tl" rotWithShape="0">
              <a:srgbClr val="333333">
                <a:alpha val="65000"/>
              </a:srgbClr>
            </a:outerShdw>
          </a:effectLst>
        </p:spPr>
      </p:pic>
      <p:sp>
        <p:nvSpPr>
          <p:cNvPr id="14" name="Rettangolo 12">
            <a:extLst>
              <a:ext uri="{FF2B5EF4-FFF2-40B4-BE49-F238E27FC236}">
                <a16:creationId xmlns:a16="http://schemas.microsoft.com/office/drawing/2014/main" id="{72AD8FEC-3EE0-4C0F-8445-499C5DEF4603}"/>
              </a:ext>
            </a:extLst>
          </p:cNvPr>
          <p:cNvSpPr>
            <a:spLocks noChangeArrowheads="1"/>
          </p:cNvSpPr>
          <p:nvPr/>
        </p:nvSpPr>
        <p:spPr bwMode="auto">
          <a:xfrm>
            <a:off x="1631504" y="1349375"/>
            <a:ext cx="920159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pPr>
              <a:defRPr/>
            </a:pPr>
            <a:r>
              <a:rPr lang="ru-RU" altLang="it-IT" sz="2200" dirty="0">
                <a:solidFill>
                  <a:schemeClr val="tx2">
                    <a:lumMod val="75000"/>
                  </a:schemeClr>
                </a:solidFill>
                <a:latin typeface="Verdana" pitchFamily="34" charset="0"/>
                <a:ea typeface="Verdana" pitchFamily="34" charset="0"/>
              </a:rPr>
              <a:t>Содержание жира и протеина молока и выход сыра</a:t>
            </a:r>
            <a:endParaRPr lang="it-IT" altLang="it-IT" sz="2200" dirty="0">
              <a:solidFill>
                <a:schemeClr val="tx2">
                  <a:lumMod val="75000"/>
                </a:schemeClr>
              </a:solidFill>
              <a:latin typeface="Verdana" pitchFamily="34" charset="0"/>
              <a:ea typeface="Verdana" pitchFamily="34" charset="0"/>
            </a:endParaRPr>
          </a:p>
        </p:txBody>
      </p:sp>
      <p:pic>
        <p:nvPicPr>
          <p:cNvPr id="23558" name="Immagine 1">
            <a:extLst>
              <a:ext uri="{FF2B5EF4-FFF2-40B4-BE49-F238E27FC236}">
                <a16:creationId xmlns:a16="http://schemas.microsoft.com/office/drawing/2014/main" id="{5F9D5E83-F31A-4C4E-920D-223AAD3D1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2060575"/>
            <a:ext cx="551656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magine 2">
            <a:extLst>
              <a:ext uri="{FF2B5EF4-FFF2-40B4-BE49-F238E27FC236}">
                <a16:creationId xmlns:a16="http://schemas.microsoft.com/office/drawing/2014/main" id="{2E052085-E20D-4A53-8628-D712529422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463" y="2060575"/>
            <a:ext cx="540067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ttangolo 1">
            <a:extLst>
              <a:ext uri="{FF2B5EF4-FFF2-40B4-BE49-F238E27FC236}">
                <a16:creationId xmlns:a16="http://schemas.microsoft.com/office/drawing/2014/main" id="{FDD01180-370B-4910-9125-16ABE5BEA46C}"/>
              </a:ext>
            </a:extLst>
          </p:cNvPr>
          <p:cNvSpPr>
            <a:spLocks noChangeArrowheads="1"/>
          </p:cNvSpPr>
          <p:nvPr/>
        </p:nvSpPr>
        <p:spPr bwMode="auto">
          <a:xfrm>
            <a:off x="8183563" y="6003925"/>
            <a:ext cx="316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anose="020B0604020202020204" pitchFamily="34" charset="0"/>
              </a:defRPr>
            </a:lvl1pPr>
            <a:lvl2pPr marL="742950" indent="-285750">
              <a:defRPr sz="2000" b="1">
                <a:solidFill>
                  <a:srgbClr val="000000"/>
                </a:solidFill>
                <a:latin typeface="Arial" panose="020B0604020202020204" pitchFamily="34" charset="0"/>
              </a:defRPr>
            </a:lvl2pPr>
            <a:lvl3pPr marL="1143000" indent="-228600">
              <a:defRPr sz="2000" b="1">
                <a:solidFill>
                  <a:srgbClr val="000000"/>
                </a:solidFill>
                <a:latin typeface="Arial" panose="020B0604020202020204" pitchFamily="34" charset="0"/>
              </a:defRPr>
            </a:lvl3pPr>
            <a:lvl4pPr marL="1600200" indent="-228600">
              <a:defRPr sz="2000" b="1">
                <a:solidFill>
                  <a:srgbClr val="000000"/>
                </a:solidFill>
                <a:latin typeface="Arial" panose="020B0604020202020204" pitchFamily="34" charset="0"/>
              </a:defRPr>
            </a:lvl4pPr>
            <a:lvl5pPr marL="2057400" indent="-228600">
              <a:defRPr sz="2000" b="1">
                <a:solidFill>
                  <a:srgbClr val="000000"/>
                </a:solidFill>
                <a:latin typeface="Arial" panose="020B0604020202020204" pitchFamily="34" charset="0"/>
              </a:defRPr>
            </a:lvl5pPr>
            <a:lvl6pPr marL="2514600" indent="-228600" eaLnBrk="0" fontAlgn="base" hangingPunct="0">
              <a:spcBef>
                <a:spcPct val="0"/>
              </a:spcBef>
              <a:spcAft>
                <a:spcPct val="0"/>
              </a:spcAft>
              <a:defRPr sz="2000" b="1">
                <a:solidFill>
                  <a:srgbClr val="000000"/>
                </a:solidFill>
                <a:latin typeface="Arial" panose="020B0604020202020204" pitchFamily="34" charset="0"/>
              </a:defRPr>
            </a:lvl6pPr>
            <a:lvl7pPr marL="2971800" indent="-228600" eaLnBrk="0" fontAlgn="base" hangingPunct="0">
              <a:spcBef>
                <a:spcPct val="0"/>
              </a:spcBef>
              <a:spcAft>
                <a:spcPct val="0"/>
              </a:spcAft>
              <a:defRPr sz="2000" b="1">
                <a:solidFill>
                  <a:srgbClr val="000000"/>
                </a:solidFill>
                <a:latin typeface="Arial" panose="020B0604020202020204" pitchFamily="34" charset="0"/>
              </a:defRPr>
            </a:lvl7pPr>
            <a:lvl8pPr marL="3429000" indent="-228600" eaLnBrk="0" fontAlgn="base" hangingPunct="0">
              <a:spcBef>
                <a:spcPct val="0"/>
              </a:spcBef>
              <a:spcAft>
                <a:spcPct val="0"/>
              </a:spcAft>
              <a:defRPr sz="2000" b="1">
                <a:solidFill>
                  <a:srgbClr val="000000"/>
                </a:solidFill>
                <a:latin typeface="Arial" panose="020B0604020202020204" pitchFamily="34" charset="0"/>
              </a:defRPr>
            </a:lvl8pPr>
            <a:lvl9pPr marL="3886200" indent="-228600" eaLnBrk="0" fontAlgn="base" hangingPunct="0">
              <a:spcBef>
                <a:spcPct val="0"/>
              </a:spcBef>
              <a:spcAft>
                <a:spcPct val="0"/>
              </a:spcAft>
              <a:defRPr sz="2000" b="1">
                <a:solidFill>
                  <a:srgbClr val="000000"/>
                </a:solidFill>
                <a:latin typeface="Arial" panose="020B0604020202020204" pitchFamily="34" charset="0"/>
              </a:defRPr>
            </a:lvl9pPr>
          </a:lstStyle>
          <a:p>
            <a:r>
              <a:rPr lang="it-IT" altLang="it-IT" sz="1600" b="0">
                <a:latin typeface="Times New Roman" panose="02020603050405020304" pitchFamily="18" charset="0"/>
              </a:rPr>
              <a:t> </a:t>
            </a:r>
            <a:r>
              <a:rPr lang="it-IT" altLang="it-IT" sz="1400" b="0">
                <a:latin typeface="Times New Roman" panose="02020603050405020304" pitchFamily="18" charset="0"/>
              </a:rPr>
              <a:t>A. Wedholm, 2008 – Uppsala University  </a:t>
            </a:r>
            <a:endParaRPr lang="it-IT" altLang="it-IT" sz="1400"/>
          </a:p>
        </p:txBody>
      </p:sp>
    </p:spTree>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459</TotalTime>
  <Words>3553</Words>
  <Application>Microsoft Office PowerPoint</Application>
  <PresentationFormat>Широкоэкранный</PresentationFormat>
  <Paragraphs>351</Paragraphs>
  <Slides>50</Slides>
  <Notes>41</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64" baseType="lpstr">
      <vt:lpstr>Arial</vt:lpstr>
      <vt:lpstr>Calibri</vt:lpstr>
      <vt:lpstr>Constantia</vt:lpstr>
      <vt:lpstr>Wingdings 2</vt:lpstr>
      <vt:lpstr>Times</vt:lpstr>
      <vt:lpstr>Arial Narrow</vt:lpstr>
      <vt:lpstr>Tahoma</vt:lpstr>
      <vt:lpstr>Verdana</vt:lpstr>
      <vt:lpstr>Arial Black</vt:lpstr>
      <vt:lpstr>Wingdings</vt:lpstr>
      <vt:lpstr>Times New Roman</vt:lpstr>
      <vt:lpstr>Gotham A</vt:lpstr>
      <vt:lpstr>Equinozio</vt:lpstr>
      <vt:lpstr>Grafico di Microsoft 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Количество соматических клеток (SCC)</vt:lpstr>
      <vt:lpstr>SCC и характеристики молока</vt:lpstr>
      <vt:lpstr>Увеличение SCC со 100 x 1000 to 1,700 x 1000/мл</vt:lpstr>
      <vt:lpstr>Презентация PowerPoint</vt:lpstr>
      <vt:lpstr>Презентация PowerPoint</vt:lpstr>
      <vt:lpstr>Увеличение  SCC с 100 x 1000 до 1,000 x 1000 клеток/мл</vt:lpstr>
      <vt:lpstr>Эффект количества соматических клеток (SCC) по скорректированному на влажность (до 37%) выходу сыра Чеддер</vt:lpstr>
      <vt:lpstr>Исследования влияния  кол-во соматических клеток молока (SCC)</vt:lpstr>
      <vt:lpstr>Кол-во соматических клеток молока (SCC) - заключение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RUM&amp;N 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Cheese from milk</dc:title>
  <dc:subject>Cheese yield</dc:subject>
  <dc:creator>Ermanno Melli</dc:creator>
  <cp:lastModifiedBy>Dmitry</cp:lastModifiedBy>
  <cp:revision>3488</cp:revision>
  <cp:lastPrinted>2006-11-30T08:18:35Z</cp:lastPrinted>
  <dcterms:created xsi:type="dcterms:W3CDTF">1999-12-22T16:34:32Z</dcterms:created>
  <dcterms:modified xsi:type="dcterms:W3CDTF">2019-05-25T17:31:50Z</dcterms:modified>
</cp:coreProperties>
</file>